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6" r:id="rId2"/>
    <p:sldId id="269" r:id="rId3"/>
    <p:sldId id="274" r:id="rId4"/>
    <p:sldId id="270" r:id="rId5"/>
    <p:sldId id="272" r:id="rId6"/>
    <p:sldId id="273" r:id="rId7"/>
    <p:sldId id="271" r:id="rId8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12C8C85-51F0-491E-9774-3900AFEF0FD7}" styleName="Stile chiaro 2 - Colore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93296810-A885-4BE3-A3E7-6D5BEEA58F35}" styleName="Stile medio 2 - Color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Stile medio 2 - Color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9C7853C-536D-4A76-A0AE-DD22124D55A5}" styleName="Stile con tema 1 - Colore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3" d="100"/>
          <a:sy n="73" d="100"/>
        </p:scale>
        <p:origin x="58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03270B-AA28-4B52-80F4-6406DAF30085}" type="datetimeFigureOut">
              <a:rPr lang="it-IT"/>
              <a:pPr>
                <a:defRPr/>
              </a:pPr>
              <a:t>23/11/2020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9A6F5A-9495-4465-97A3-A590D9761EFE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13890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052408-C5E5-4FAA-B902-4FD737461EE5}" type="datetimeFigureOut">
              <a:rPr lang="it-IT"/>
              <a:pPr>
                <a:defRPr/>
              </a:pPr>
              <a:t>23/11/2020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32C839-CADA-4BD9-BF90-013A5E9D4039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44525639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9279FE-8FC1-468D-948E-B0E952FB537A}" type="datetimeFigureOut">
              <a:rPr lang="it-IT"/>
              <a:pPr>
                <a:defRPr/>
              </a:pPr>
              <a:t>23/11/2020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6A86DC-26CC-4C01-949F-24A3384FAD7F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33801645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8EE74B-69A3-4C7D-9BA5-B39481B10CB9}" type="datetimeFigureOut">
              <a:rPr lang="it-IT"/>
              <a:pPr>
                <a:defRPr/>
              </a:pPr>
              <a:t>23/11/2020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807D0C-D891-4D42-A46B-BA7D76CC6303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70059627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9D8A77-51ED-49B8-8F31-616290F7874A}" type="datetimeFigureOut">
              <a:rPr lang="it-IT"/>
              <a:pPr>
                <a:defRPr/>
              </a:pPr>
              <a:t>23/11/2020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94C1DF-1254-478C-B1E1-797BA4BDFF58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12950380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B21D22-7C5A-4B1E-B4E4-4D29A3ED63E3}" type="datetimeFigureOut">
              <a:rPr lang="it-IT"/>
              <a:pPr>
                <a:defRPr/>
              </a:pPr>
              <a:t>23/11/2020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E0D215-D0C5-43B3-AC5B-B51267387F2A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54013427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11F584-183F-4065-9643-3F7C36A3FEB7}" type="datetimeFigureOut">
              <a:rPr lang="it-IT"/>
              <a:pPr>
                <a:defRPr/>
              </a:pPr>
              <a:t>23/11/2020</a:t>
            </a:fld>
            <a:endParaRPr lang="it-IT"/>
          </a:p>
        </p:txBody>
      </p:sp>
      <p:sp>
        <p:nvSpPr>
          <p:cNvPr id="8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54F385-15A6-482F-BCD2-B2C58D319365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18183118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7E1327-E5EE-4A3D-81ED-4A1926BC9CE3}" type="datetimeFigureOut">
              <a:rPr lang="it-IT"/>
              <a:pPr>
                <a:defRPr/>
              </a:pPr>
              <a:t>23/11/2020</a:t>
            </a:fld>
            <a:endParaRPr lang="it-IT"/>
          </a:p>
        </p:txBody>
      </p:sp>
      <p:sp>
        <p:nvSpPr>
          <p:cNvPr id="4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6A7A0F-6D13-45A1-A3F5-1053CDFE08C6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63718586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520A9B-6549-487F-98E9-219490399B70}" type="datetimeFigureOut">
              <a:rPr lang="it-IT"/>
              <a:pPr>
                <a:defRPr/>
              </a:pPr>
              <a:t>23/11/2020</a:t>
            </a:fld>
            <a:endParaRPr lang="it-IT"/>
          </a:p>
        </p:txBody>
      </p:sp>
      <p:sp>
        <p:nvSpPr>
          <p:cNvPr id="3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9074C1-4619-4373-B92A-61C4FB2AB66F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94183972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8D904F-444D-4BD2-9385-43D2463B1D91}" type="datetimeFigureOut">
              <a:rPr lang="it-IT"/>
              <a:pPr>
                <a:defRPr/>
              </a:pPr>
              <a:t>23/11/2020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6B90B2-F9AF-4985-9FD9-7467386172EC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21313054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B2409D-D8FA-4F9B-B1D6-EEAC9A8C7596}" type="datetimeFigureOut">
              <a:rPr lang="it-IT"/>
              <a:pPr>
                <a:defRPr/>
              </a:pPr>
              <a:t>23/11/2020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98B3B3-7E75-4730-8399-0603448B1089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03005847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8000"/>
            <a:lum/>
          </a:blip>
          <a:srcRect/>
          <a:tile tx="0" ty="0" sx="56000" sy="54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egnaposto titolo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lo stile del titolo</a:t>
            </a:r>
          </a:p>
        </p:txBody>
      </p:sp>
      <p:sp>
        <p:nvSpPr>
          <p:cNvPr id="1027" name="Segnaposto testo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stili del testo dello schema</a:t>
            </a:r>
          </a:p>
          <a:p>
            <a:pPr lvl="1"/>
            <a:r>
              <a:rPr lang="it-IT" altLang="it-IT"/>
              <a:t>Secondo livello</a:t>
            </a:r>
          </a:p>
          <a:p>
            <a:pPr lvl="2"/>
            <a:r>
              <a:rPr lang="it-IT" altLang="it-IT"/>
              <a:t>Terzo livello</a:t>
            </a:r>
          </a:p>
          <a:p>
            <a:pPr lvl="3"/>
            <a:r>
              <a:rPr lang="it-IT" altLang="it-IT"/>
              <a:t>Quarto livello</a:t>
            </a:r>
          </a:p>
          <a:p>
            <a:pPr lvl="4"/>
            <a:r>
              <a:rPr lang="it-IT" alt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1147BBF-0D50-4421-9A57-4E9CB913C06A}" type="datetimeFigureOut">
              <a:rPr lang="it-IT"/>
              <a:pPr>
                <a:defRPr/>
              </a:pPr>
              <a:t>23/11/2020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79C7017-8CDC-44FC-B54C-7E6A5BCFFDA7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492377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olo 1"/>
          <p:cNvSpPr>
            <a:spLocks noGrp="1"/>
          </p:cNvSpPr>
          <p:nvPr>
            <p:ph type="ctrTitle"/>
          </p:nvPr>
        </p:nvSpPr>
        <p:spPr>
          <a:xfrm>
            <a:off x="2209798" y="3413760"/>
            <a:ext cx="7772400" cy="537687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it-IT" sz="2400" b="1" dirty="0"/>
              <a:t>Comitato di Sorveglianza, 1 dicembre 2020</a:t>
            </a:r>
            <a:endParaRPr lang="it-IT" altLang="it-IT" sz="24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587827" y="4224202"/>
            <a:ext cx="11016343" cy="1088027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it-IT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Avanzamento degli obiettivi programmati nel quadro di riferimento dell’efficacia dell’attuazione</a:t>
            </a:r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67774" y="647482"/>
            <a:ext cx="6246777" cy="2502942"/>
          </a:xfrm>
          <a:prstGeom prst="rect">
            <a:avLst/>
          </a:prstGeom>
        </p:spPr>
      </p:pic>
      <p:pic>
        <p:nvPicPr>
          <p:cNvPr id="4" name="Immagin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77824" y="156626"/>
            <a:ext cx="1182727" cy="396274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9673" y="5799622"/>
            <a:ext cx="12201673" cy="1060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4495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9673" y="5799622"/>
            <a:ext cx="12201673" cy="1060796"/>
          </a:xfrm>
          <a:prstGeom prst="rect">
            <a:avLst/>
          </a:prstGeom>
        </p:spPr>
      </p:pic>
      <p:sp>
        <p:nvSpPr>
          <p:cNvPr id="4" name="CasellaDiTesto 3"/>
          <p:cNvSpPr txBox="1"/>
          <p:nvPr/>
        </p:nvSpPr>
        <p:spPr>
          <a:xfrm>
            <a:off x="1930179" y="167488"/>
            <a:ext cx="8321963" cy="523220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Modalità di calcolo degli indicatori</a:t>
            </a:r>
          </a:p>
        </p:txBody>
      </p:sp>
      <p:sp>
        <p:nvSpPr>
          <p:cNvPr id="2" name="CasellaDiTesto 1"/>
          <p:cNvSpPr txBox="1"/>
          <p:nvPr/>
        </p:nvSpPr>
        <p:spPr>
          <a:xfrm>
            <a:off x="694423" y="838709"/>
            <a:ext cx="10793476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dirty="0"/>
              <a:t>Gli indicatori finanziari, corrispondenti alle realizzazioni al 15/11/2020, sono stati calcolati secondo i seguenti criteri:</a:t>
            </a:r>
          </a:p>
          <a:p>
            <a:pPr marL="285750" indent="-198438" algn="just">
              <a:buFont typeface="Arial" panose="020B0604020202020204" pitchFamily="34" charset="0"/>
              <a:buChar char="•"/>
            </a:pPr>
            <a:r>
              <a:rPr lang="it-IT" dirty="0"/>
              <a:t>M1, M2, M3, M4, M5, M6, (ad eccezione della T.O. 6.1.1), M7 (ad eccezione della T.O. 7.3.1), M8, M.9 e M19 (ad eccezione della T.O. 19.4.1) include solo pagamenti acconto e saldo;</a:t>
            </a:r>
          </a:p>
          <a:p>
            <a:pPr marL="285750" indent="-198438">
              <a:buFont typeface="Arial" panose="020B0604020202020204" pitchFamily="34" charset="0"/>
              <a:buChar char="•"/>
            </a:pPr>
            <a:r>
              <a:rPr lang="it-IT" dirty="0"/>
              <a:t>T.O. 6.1.1, T.O. 7.3.1, M10, M11, M13, M14 e T.O. 19.4.1 ricomprende tutti i pagamenti.</a:t>
            </a:r>
          </a:p>
          <a:p>
            <a:endParaRPr lang="it-IT" dirty="0"/>
          </a:p>
          <a:p>
            <a:pPr algn="just"/>
            <a:r>
              <a:rPr lang="it-IT" dirty="0"/>
              <a:t>Gli indicatori di output collegati alle operazioni sostenute dal PSR sono stati quantificati al 15/11/2020 tenendo conto delle operazioni a cui sono stati erogati pagamenti in acconto e/o saldo, ad eccezione dell’indicatore aggiuntivo «Numero di operazioni Avviate», collegato alla T.O.  7.3.1, che include anche le operazioni a cui è stato versato l’anticipo.</a:t>
            </a:r>
          </a:p>
          <a:p>
            <a:pPr algn="just"/>
            <a:r>
              <a:rPr lang="it-IT" dirty="0"/>
              <a:t>I valori degli indicatori collegati alle misure a superficie corrispondono ai valori  calcolati dal sistema SFC riportati nella tabella F della RAA 2019.</a:t>
            </a:r>
          </a:p>
          <a:p>
            <a:pPr algn="just"/>
            <a:endParaRPr lang="it-IT" dirty="0"/>
          </a:p>
          <a:p>
            <a:pPr algn="just"/>
            <a:r>
              <a:rPr lang="it-IT" dirty="0"/>
              <a:t>I valori delle colonne «Valore obiettivo 2023», «Aggiustamento "</a:t>
            </a:r>
            <a:r>
              <a:rPr lang="it-IT" dirty="0" err="1"/>
              <a:t>topup</a:t>
            </a:r>
            <a:r>
              <a:rPr lang="it-IT" dirty="0"/>
              <a:t>"» e «Valore assoluto del target» corrispondono ai valori programmati nel quadro di riferimento dell’efficacia dell’attuazione nella versione 9 del PSR Lazio.</a:t>
            </a:r>
          </a:p>
          <a:p>
            <a:pPr algn="just"/>
            <a:r>
              <a:rPr lang="it-IT" dirty="0"/>
              <a:t>La colonna «livello di realizzazione calcolato» corrisponde al rapporto percentuale tra il valore delle operazioni completate e valore assoluto del target.</a:t>
            </a:r>
          </a:p>
        </p:txBody>
      </p:sp>
    </p:spTree>
    <p:extLst>
      <p:ext uri="{BB962C8B-B14F-4D97-AF65-F5344CB8AC3E}">
        <p14:creationId xmlns:p14="http://schemas.microsoft.com/office/powerpoint/2010/main" val="9389180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9673" y="5799622"/>
            <a:ext cx="12201673" cy="1060796"/>
          </a:xfrm>
          <a:prstGeom prst="rect">
            <a:avLst/>
          </a:prstGeom>
        </p:spPr>
      </p:pic>
      <p:sp>
        <p:nvSpPr>
          <p:cNvPr id="4" name="CasellaDiTesto 3"/>
          <p:cNvSpPr txBox="1"/>
          <p:nvPr/>
        </p:nvSpPr>
        <p:spPr>
          <a:xfrm>
            <a:off x="1930180" y="155891"/>
            <a:ext cx="8321963" cy="523220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Priorità 2</a:t>
            </a:r>
          </a:p>
        </p:txBody>
      </p:sp>
      <p:graphicFrame>
        <p:nvGraphicFramePr>
          <p:cNvPr id="6" name="Tabel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4202161"/>
              </p:ext>
            </p:extLst>
          </p:nvPr>
        </p:nvGraphicFramePr>
        <p:xfrm>
          <a:off x="428761" y="923715"/>
          <a:ext cx="11324800" cy="3457876"/>
        </p:xfrm>
        <a:graphic>
          <a:graphicData uri="http://schemas.openxmlformats.org/drawingml/2006/table">
            <a:tbl>
              <a:tblPr firstRow="1" firstCol="1" bandRow="1"/>
              <a:tblGrid>
                <a:gridCol w="2074918">
                  <a:extLst>
                    <a:ext uri="{9D8B030D-6E8A-4147-A177-3AD203B41FA5}">
                      <a16:colId xmlns:a16="http://schemas.microsoft.com/office/drawing/2014/main" val="2161544575"/>
                    </a:ext>
                  </a:extLst>
                </a:gridCol>
                <a:gridCol w="1934678">
                  <a:extLst>
                    <a:ext uri="{9D8B030D-6E8A-4147-A177-3AD203B41FA5}">
                      <a16:colId xmlns:a16="http://schemas.microsoft.com/office/drawing/2014/main" val="127915136"/>
                    </a:ext>
                  </a:extLst>
                </a:gridCol>
                <a:gridCol w="1262835">
                  <a:extLst>
                    <a:ext uri="{9D8B030D-6E8A-4147-A177-3AD203B41FA5}">
                      <a16:colId xmlns:a16="http://schemas.microsoft.com/office/drawing/2014/main" val="97334474"/>
                    </a:ext>
                  </a:extLst>
                </a:gridCol>
                <a:gridCol w="1262835">
                  <a:extLst>
                    <a:ext uri="{9D8B030D-6E8A-4147-A177-3AD203B41FA5}">
                      <a16:colId xmlns:a16="http://schemas.microsoft.com/office/drawing/2014/main" val="1852899320"/>
                    </a:ext>
                  </a:extLst>
                </a:gridCol>
                <a:gridCol w="1262835">
                  <a:extLst>
                    <a:ext uri="{9D8B030D-6E8A-4147-A177-3AD203B41FA5}">
                      <a16:colId xmlns:a16="http://schemas.microsoft.com/office/drawing/2014/main" val="1811026067"/>
                    </a:ext>
                  </a:extLst>
                </a:gridCol>
                <a:gridCol w="1262835">
                  <a:extLst>
                    <a:ext uri="{9D8B030D-6E8A-4147-A177-3AD203B41FA5}">
                      <a16:colId xmlns:a16="http://schemas.microsoft.com/office/drawing/2014/main" val="2306375020"/>
                    </a:ext>
                  </a:extLst>
                </a:gridCol>
                <a:gridCol w="1262835">
                  <a:extLst>
                    <a:ext uri="{9D8B030D-6E8A-4147-A177-3AD203B41FA5}">
                      <a16:colId xmlns:a16="http://schemas.microsoft.com/office/drawing/2014/main" val="2640905528"/>
                    </a:ext>
                  </a:extLst>
                </a:gridCol>
                <a:gridCol w="1001029">
                  <a:extLst>
                    <a:ext uri="{9D8B030D-6E8A-4147-A177-3AD203B41FA5}">
                      <a16:colId xmlns:a16="http://schemas.microsoft.com/office/drawing/2014/main" val="3591917606"/>
                    </a:ext>
                  </a:extLst>
                </a:gridCol>
              </a:tblGrid>
              <a:tr h="382433">
                <a:tc rowSpan="2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 b="1" kern="1200" baseline="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Operazioni che contribuiscono agli indicatori di performance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 b="1" kern="1200" baseline="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Indicatore e unità di misura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 b="1" kern="1200" baseline="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Valore obiettivo 2023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 b="1" kern="1200" baseline="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Aggiustamento "</a:t>
                      </a:r>
                      <a:r>
                        <a:rPr lang="it-IT" sz="1100" b="1" kern="1200" baseline="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topup</a:t>
                      </a:r>
                      <a:r>
                        <a:rPr lang="it-IT" sz="1100" b="1" kern="1200" baseline="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"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 b="1" kern="1200" baseline="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Valore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 b="1" kern="1200" baseline="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assoluto del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 b="1" kern="1200" baseline="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target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 b="1" kern="1200" baseline="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Indicatori del quadro di riferimento dell'efficacia dell'attuazione realizzati </a:t>
                      </a:r>
                    </a:p>
                  </a:txBody>
                  <a:tcPr marL="52829" marR="528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 b="1" kern="1200" baseline="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Livello di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 b="1" kern="1200" baseline="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realizzazione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 b="1" kern="1200" baseline="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calcolato</a:t>
                      </a:r>
                    </a:p>
                  </a:txBody>
                  <a:tcPr marL="52829" marR="5282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7871048"/>
                  </a:ext>
                </a:extLst>
              </a:tr>
              <a:tr h="360000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 b="1" kern="1200" baseline="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Operazioni completate</a:t>
                      </a:r>
                    </a:p>
                  </a:txBody>
                  <a:tcPr marL="52829" marR="528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 b="1" kern="1200" baseline="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Totale</a:t>
                      </a:r>
                    </a:p>
                  </a:txBody>
                  <a:tcPr marL="52829" marR="528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1100" b="1" kern="1200" baseline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29" marR="5282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3154305"/>
                  </a:ext>
                </a:extLst>
              </a:tr>
              <a:tr h="62450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Spesa Pubblica di tutte le operazioni che concorrono nella priorità 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Spesa pubblica totale P2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281.464.911,87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43.000.000,00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238.464.911,87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1100" strike="sngStrike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109.047.912,12</a:t>
                      </a:r>
                      <a:endParaRPr lang="it-IT" sz="1100" strike="sngStrike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1100" strike="sngStrike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109.047.912,12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45,72%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6064503"/>
                  </a:ext>
                </a:extLst>
              </a:tr>
              <a:tr h="102141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4.1.1  investimenti nelle singole aziende agricole  finalizzate al miglioramento delle prestazioni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Numero di aziende agricole che beneficiano di un sostegno del PSR per gli investimenti nella ristrutturazione o nell'ammodernamento (settore prioritario 2A) + aziende con piano di sviluppo aziendale/investimenti per giovani agricoltori sovvenzionati dal PSR (aspetto specifico 2B)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2459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576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1883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1418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75,31%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1100" strike="sngStrike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750226"/>
                  </a:ext>
                </a:extLst>
              </a:tr>
              <a:tr h="106952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6.1.1 aiuti all'avviamento aziendale per giovani agricoltori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1202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49395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629513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9673" y="5799622"/>
            <a:ext cx="12201673" cy="1060796"/>
          </a:xfrm>
          <a:prstGeom prst="rect">
            <a:avLst/>
          </a:prstGeom>
        </p:spPr>
      </p:pic>
      <p:sp>
        <p:nvSpPr>
          <p:cNvPr id="4" name="CasellaDiTesto 3"/>
          <p:cNvSpPr txBox="1"/>
          <p:nvPr/>
        </p:nvSpPr>
        <p:spPr>
          <a:xfrm>
            <a:off x="1930181" y="0"/>
            <a:ext cx="8321963" cy="523220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Priorità 3</a:t>
            </a:r>
          </a:p>
        </p:txBody>
      </p:sp>
      <p:graphicFrame>
        <p:nvGraphicFramePr>
          <p:cNvPr id="2" name="Tabel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0741743"/>
              </p:ext>
            </p:extLst>
          </p:nvPr>
        </p:nvGraphicFramePr>
        <p:xfrm>
          <a:off x="460382" y="616017"/>
          <a:ext cx="11261560" cy="4888501"/>
        </p:xfrm>
        <a:graphic>
          <a:graphicData uri="http://schemas.openxmlformats.org/drawingml/2006/table">
            <a:tbl>
              <a:tblPr firstRow="1" firstCol="1" bandRow="1"/>
              <a:tblGrid>
                <a:gridCol w="2290813">
                  <a:extLst>
                    <a:ext uri="{9D8B030D-6E8A-4147-A177-3AD203B41FA5}">
                      <a16:colId xmlns:a16="http://schemas.microsoft.com/office/drawing/2014/main" val="1633415305"/>
                    </a:ext>
                  </a:extLst>
                </a:gridCol>
                <a:gridCol w="1549668">
                  <a:extLst>
                    <a:ext uri="{9D8B030D-6E8A-4147-A177-3AD203B41FA5}">
                      <a16:colId xmlns:a16="http://schemas.microsoft.com/office/drawing/2014/main" val="3510496591"/>
                    </a:ext>
                  </a:extLst>
                </a:gridCol>
                <a:gridCol w="1335197">
                  <a:extLst>
                    <a:ext uri="{9D8B030D-6E8A-4147-A177-3AD203B41FA5}">
                      <a16:colId xmlns:a16="http://schemas.microsoft.com/office/drawing/2014/main" val="1820467813"/>
                    </a:ext>
                  </a:extLst>
                </a:gridCol>
                <a:gridCol w="1335197">
                  <a:extLst>
                    <a:ext uri="{9D8B030D-6E8A-4147-A177-3AD203B41FA5}">
                      <a16:colId xmlns:a16="http://schemas.microsoft.com/office/drawing/2014/main" val="3301435027"/>
                    </a:ext>
                  </a:extLst>
                </a:gridCol>
                <a:gridCol w="1335197">
                  <a:extLst>
                    <a:ext uri="{9D8B030D-6E8A-4147-A177-3AD203B41FA5}">
                      <a16:colId xmlns:a16="http://schemas.microsoft.com/office/drawing/2014/main" val="689332983"/>
                    </a:ext>
                  </a:extLst>
                </a:gridCol>
                <a:gridCol w="1335197">
                  <a:extLst>
                    <a:ext uri="{9D8B030D-6E8A-4147-A177-3AD203B41FA5}">
                      <a16:colId xmlns:a16="http://schemas.microsoft.com/office/drawing/2014/main" val="2196558666"/>
                    </a:ext>
                  </a:extLst>
                </a:gridCol>
                <a:gridCol w="1088887">
                  <a:extLst>
                    <a:ext uri="{9D8B030D-6E8A-4147-A177-3AD203B41FA5}">
                      <a16:colId xmlns:a16="http://schemas.microsoft.com/office/drawing/2014/main" val="2178388025"/>
                    </a:ext>
                  </a:extLst>
                </a:gridCol>
                <a:gridCol w="991404">
                  <a:extLst>
                    <a:ext uri="{9D8B030D-6E8A-4147-A177-3AD203B41FA5}">
                      <a16:colId xmlns:a16="http://schemas.microsoft.com/office/drawing/2014/main" val="3420013482"/>
                    </a:ext>
                  </a:extLst>
                </a:gridCol>
              </a:tblGrid>
              <a:tr h="360000">
                <a:tc rowSpan="2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 b="1" kern="1200" baseline="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Operazioni che contribuiscono agli indicatori di performance</a:t>
                      </a:r>
                    </a:p>
                  </a:txBody>
                  <a:tcPr marL="52829" marR="528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 b="1" kern="1200" baseline="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Indicatore e unità di misura</a:t>
                      </a:r>
                    </a:p>
                  </a:txBody>
                  <a:tcPr marL="52829" marR="528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 b="1" kern="1200" baseline="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Valore obiettivo 2023</a:t>
                      </a:r>
                    </a:p>
                  </a:txBody>
                  <a:tcPr marL="52829" marR="528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 b="1" kern="1200" baseline="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Aggiustamento "</a:t>
                      </a:r>
                      <a:r>
                        <a:rPr lang="it-IT" sz="1100" b="1" kern="1200" baseline="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topup</a:t>
                      </a:r>
                      <a:r>
                        <a:rPr lang="it-IT" sz="1100" b="1" kern="1200" baseline="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"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 b="1" kern="1200" baseline="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Valore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 b="1" kern="1200" baseline="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assoluto del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 b="1" kern="1200" baseline="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target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 b="1" kern="1200" baseline="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Indicatori del quadro di riferimento dell'efficacia dell'attuazione realizzati </a:t>
                      </a:r>
                    </a:p>
                  </a:txBody>
                  <a:tcPr marL="52829" marR="528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 b="1" kern="1200" baseline="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Livello di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 b="1" kern="1200" baseline="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realizzazione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 b="1" kern="1200" baseline="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calcolato</a:t>
                      </a:r>
                    </a:p>
                  </a:txBody>
                  <a:tcPr marL="52829" marR="5282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6411322"/>
                  </a:ext>
                </a:extLst>
              </a:tr>
              <a:tr h="360000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 b="1" kern="1200" baseline="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Operazioni completate</a:t>
                      </a:r>
                    </a:p>
                  </a:txBody>
                  <a:tcPr marL="52829" marR="528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 b="1" kern="1200" baseline="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Totale</a:t>
                      </a:r>
                    </a:p>
                  </a:txBody>
                  <a:tcPr marL="52829" marR="528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1100" b="1" kern="1200" baseline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29" marR="5282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1778487"/>
                  </a:ext>
                </a:extLst>
              </a:tr>
              <a:tr h="48245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Spesa Pubblica di tutte le operazioni che concorrono nella priorità 3</a:t>
                      </a:r>
                    </a:p>
                  </a:txBody>
                  <a:tcPr marL="52829" marR="528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Spesa pubblica totale P3</a:t>
                      </a:r>
                    </a:p>
                  </a:txBody>
                  <a:tcPr marL="52829" marR="528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173.786.550,66 </a:t>
                      </a:r>
                    </a:p>
                  </a:txBody>
                  <a:tcPr marL="52829" marR="528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31.104.199,10</a:t>
                      </a:r>
                    </a:p>
                  </a:txBody>
                  <a:tcPr marL="52829" marR="528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142.682.351,56</a:t>
                      </a:r>
                    </a:p>
                  </a:txBody>
                  <a:tcPr marL="52829" marR="528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68.457.445,54 </a:t>
                      </a:r>
                    </a:p>
                  </a:txBody>
                  <a:tcPr marL="52829" marR="528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68.457.445,54</a:t>
                      </a:r>
                      <a:r>
                        <a:rPr lang="it-IT" sz="1200" strike="sng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52829" marR="528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47,98%</a:t>
                      </a:r>
                    </a:p>
                  </a:txBody>
                  <a:tcPr marL="52829" marR="528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241621"/>
                  </a:ext>
                </a:extLst>
              </a:tr>
              <a:tr h="49229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3.1.1 supporto per la partecipazione ex novo agli schemi di qualità </a:t>
                      </a:r>
                    </a:p>
                  </a:txBody>
                  <a:tcPr marL="52829" marR="528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Numero di aziende agricole sovvenzionate che ricevono un sostegno per la partecipazione a regimi di qualità, mercati  locali/filiere corte, nonché ad associazioni / organizzazioni di produttori (aspetto specifico 3A)</a:t>
                      </a:r>
                    </a:p>
                  </a:txBody>
                  <a:tcPr marL="52829" marR="528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430</a:t>
                      </a:r>
                    </a:p>
                  </a:txBody>
                  <a:tcPr marL="52829" marR="528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29" marR="528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430</a:t>
                      </a:r>
                    </a:p>
                  </a:txBody>
                  <a:tcPr marL="52829" marR="528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114</a:t>
                      </a:r>
                    </a:p>
                  </a:txBody>
                  <a:tcPr marL="52829" marR="528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340</a:t>
                      </a:r>
                    </a:p>
                  </a:txBody>
                  <a:tcPr marL="52829" marR="528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79,07%</a:t>
                      </a:r>
                    </a:p>
                  </a:txBody>
                  <a:tcPr marL="52829" marR="528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6344991"/>
                  </a:ext>
                </a:extLst>
              </a:tr>
              <a:tr h="62226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9.1.1 avviamento di gruppi  e organizzazioni di produttori nel settore agricolo/ forestale</a:t>
                      </a:r>
                    </a:p>
                  </a:txBody>
                  <a:tcPr marL="52829" marR="528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226</a:t>
                      </a:r>
                    </a:p>
                  </a:txBody>
                  <a:tcPr marL="52829" marR="528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7853902"/>
                  </a:ext>
                </a:extLst>
              </a:tr>
              <a:tr h="85226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16.4.1 supporto alla cooperazione orizzontale e verticale tra gli attori della catena di  approvvigionamento per la creazione e lo sviluppo di filiere corte e mercati locali e per le attività di promozione in un contesto locale relativamente allo sviluppo di filiere corte e mercati locali</a:t>
                      </a:r>
                    </a:p>
                  </a:txBody>
                  <a:tcPr marL="52829" marR="528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52829" marR="528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7871410"/>
                  </a:ext>
                </a:extLst>
              </a:tr>
              <a:tr h="781889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5.1.1.2 supporto per investimenti in azioni preventive finalizzate a ridurre le conseguenze dei disastri naturali, eventi climatici avversi o catastrofici nelle aziende agricole</a:t>
                      </a:r>
                    </a:p>
                  </a:txBody>
                  <a:tcPr marL="52829" marR="528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Numero di aziende agricole che partecipano a regimi di gestione del rischio (aspetto specifico 3B)</a:t>
                      </a:r>
                    </a:p>
                  </a:txBody>
                  <a:tcPr marL="52829" marR="528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</a:t>
                      </a:r>
                    </a:p>
                  </a:txBody>
                  <a:tcPr marL="52829" marR="528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29" marR="528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</a:t>
                      </a:r>
                    </a:p>
                  </a:txBody>
                  <a:tcPr marL="52829" marR="528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strike="sng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52829" marR="528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strike="sng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52829" marR="528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28,57%</a:t>
                      </a:r>
                    </a:p>
                  </a:txBody>
                  <a:tcPr marL="52829" marR="528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407319"/>
                  </a:ext>
                </a:extLst>
              </a:tr>
              <a:tr h="33082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14.1.1 Benessere animale</a:t>
                      </a:r>
                    </a:p>
                  </a:txBody>
                  <a:tcPr marL="52829" marR="528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N. di beneficiari</a:t>
                      </a:r>
                    </a:p>
                  </a:txBody>
                  <a:tcPr marL="52829" marR="528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980</a:t>
                      </a:r>
                    </a:p>
                  </a:txBody>
                  <a:tcPr marL="52829" marR="528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241</a:t>
                      </a:r>
                    </a:p>
                  </a:txBody>
                  <a:tcPr marL="52829" marR="528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739</a:t>
                      </a:r>
                    </a:p>
                  </a:txBody>
                  <a:tcPr marL="52829" marR="528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1153</a:t>
                      </a:r>
                    </a:p>
                  </a:txBody>
                  <a:tcPr marL="52829" marR="528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897</a:t>
                      </a:r>
                    </a:p>
                  </a:txBody>
                  <a:tcPr marL="52829" marR="528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121,38%</a:t>
                      </a:r>
                    </a:p>
                  </a:txBody>
                  <a:tcPr marL="52829" marR="528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2403641"/>
                  </a:ext>
                </a:extLst>
              </a:tr>
              <a:tr h="60651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4.2.1 investimenti nelle imprese agroalimentari (approccio singolo, di sistema e innovazione del PEI)   </a:t>
                      </a:r>
                    </a:p>
                  </a:txBody>
                  <a:tcPr marL="52829" marR="528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Numero di azioni/operazioni sovvenzionate (M 4.1 + M 4.2)</a:t>
                      </a:r>
                    </a:p>
                  </a:txBody>
                  <a:tcPr marL="52829" marR="528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149</a:t>
                      </a:r>
                    </a:p>
                  </a:txBody>
                  <a:tcPr marL="52829" marR="528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29" marR="528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149</a:t>
                      </a:r>
                    </a:p>
                  </a:txBody>
                  <a:tcPr marL="52829" marR="528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45</a:t>
                      </a:r>
                    </a:p>
                  </a:txBody>
                  <a:tcPr marL="52829" marR="528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45</a:t>
                      </a:r>
                    </a:p>
                  </a:txBody>
                  <a:tcPr marL="52829" marR="528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30,20%</a:t>
                      </a:r>
                    </a:p>
                  </a:txBody>
                  <a:tcPr marL="52829" marR="528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02443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37449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9673" y="5799622"/>
            <a:ext cx="12201673" cy="1060796"/>
          </a:xfrm>
          <a:prstGeom prst="rect">
            <a:avLst/>
          </a:prstGeom>
        </p:spPr>
      </p:pic>
      <p:sp>
        <p:nvSpPr>
          <p:cNvPr id="4" name="CasellaDiTesto 3"/>
          <p:cNvSpPr txBox="1"/>
          <p:nvPr/>
        </p:nvSpPr>
        <p:spPr>
          <a:xfrm>
            <a:off x="1930180" y="64818"/>
            <a:ext cx="8321963" cy="523220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Priorità 4</a:t>
            </a:r>
          </a:p>
        </p:txBody>
      </p:sp>
      <p:graphicFrame>
        <p:nvGraphicFramePr>
          <p:cNvPr id="2" name="Tabel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1235827"/>
              </p:ext>
            </p:extLst>
          </p:nvPr>
        </p:nvGraphicFramePr>
        <p:xfrm>
          <a:off x="397518" y="889842"/>
          <a:ext cx="11387286" cy="3630863"/>
        </p:xfrm>
        <a:graphic>
          <a:graphicData uri="http://schemas.openxmlformats.org/drawingml/2006/table">
            <a:tbl>
              <a:tblPr firstRow="1" firstCol="1" bandRow="1"/>
              <a:tblGrid>
                <a:gridCol w="1912899">
                  <a:extLst>
                    <a:ext uri="{9D8B030D-6E8A-4147-A177-3AD203B41FA5}">
                      <a16:colId xmlns:a16="http://schemas.microsoft.com/office/drawing/2014/main" val="963263380"/>
                    </a:ext>
                  </a:extLst>
                </a:gridCol>
                <a:gridCol w="1819175">
                  <a:extLst>
                    <a:ext uri="{9D8B030D-6E8A-4147-A177-3AD203B41FA5}">
                      <a16:colId xmlns:a16="http://schemas.microsoft.com/office/drawing/2014/main" val="2763274460"/>
                    </a:ext>
                  </a:extLst>
                </a:gridCol>
                <a:gridCol w="1328215">
                  <a:extLst>
                    <a:ext uri="{9D8B030D-6E8A-4147-A177-3AD203B41FA5}">
                      <a16:colId xmlns:a16="http://schemas.microsoft.com/office/drawing/2014/main" val="3875978168"/>
                    </a:ext>
                  </a:extLst>
                </a:gridCol>
                <a:gridCol w="1328215">
                  <a:extLst>
                    <a:ext uri="{9D8B030D-6E8A-4147-A177-3AD203B41FA5}">
                      <a16:colId xmlns:a16="http://schemas.microsoft.com/office/drawing/2014/main" val="2343702362"/>
                    </a:ext>
                  </a:extLst>
                </a:gridCol>
                <a:gridCol w="1328215">
                  <a:extLst>
                    <a:ext uri="{9D8B030D-6E8A-4147-A177-3AD203B41FA5}">
                      <a16:colId xmlns:a16="http://schemas.microsoft.com/office/drawing/2014/main" val="2284079118"/>
                    </a:ext>
                  </a:extLst>
                </a:gridCol>
                <a:gridCol w="1328215">
                  <a:extLst>
                    <a:ext uri="{9D8B030D-6E8A-4147-A177-3AD203B41FA5}">
                      <a16:colId xmlns:a16="http://schemas.microsoft.com/office/drawing/2014/main" val="3391949295"/>
                    </a:ext>
                  </a:extLst>
                </a:gridCol>
                <a:gridCol w="1328215">
                  <a:extLst>
                    <a:ext uri="{9D8B030D-6E8A-4147-A177-3AD203B41FA5}">
                      <a16:colId xmlns:a16="http://schemas.microsoft.com/office/drawing/2014/main" val="961956689"/>
                    </a:ext>
                  </a:extLst>
                </a:gridCol>
                <a:gridCol w="1014137">
                  <a:extLst>
                    <a:ext uri="{9D8B030D-6E8A-4147-A177-3AD203B41FA5}">
                      <a16:colId xmlns:a16="http://schemas.microsoft.com/office/drawing/2014/main" val="3329079512"/>
                    </a:ext>
                  </a:extLst>
                </a:gridCol>
              </a:tblGrid>
              <a:tr h="360000">
                <a:tc rowSpan="2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 b="1" kern="1200" baseline="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Operazioni che contribuiscono agli indicatori di performance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 b="1" kern="1200" baseline="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Indicatore e unità di misura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 b="1" kern="1200" baseline="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Valore obiettivo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100" b="1" kern="1200" baseline="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Aggiustamento "</a:t>
                      </a:r>
                      <a:r>
                        <a:rPr lang="it-IT" sz="1100" b="1" kern="1200" baseline="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topup</a:t>
                      </a:r>
                      <a:r>
                        <a:rPr lang="it-IT" sz="1100" b="1" kern="1200" baseline="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"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1100" b="1" kern="1200" baseline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 b="1" kern="1200" baseline="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Valore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 b="1" kern="1200" baseline="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assoluto del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 b="1" kern="1200" baseline="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target 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1100" b="1" kern="1200" baseline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 b="1" kern="1200" baseline="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Indicatori del quadro di riferimento dell'efficacia dell'attuazione realizzati </a:t>
                      </a:r>
                    </a:p>
                  </a:txBody>
                  <a:tcPr marL="52829" marR="528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 b="1" kern="1200" baseline="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Livello di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 b="1" kern="1200" baseline="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realizzazione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 b="1" kern="1200" baseline="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calcolato</a:t>
                      </a:r>
                    </a:p>
                  </a:txBody>
                  <a:tcPr marL="52829" marR="5282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809714"/>
                  </a:ext>
                </a:extLst>
              </a:tr>
              <a:tr h="360000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 b="1" kern="1200" baseline="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Operazioni completate</a:t>
                      </a:r>
                    </a:p>
                  </a:txBody>
                  <a:tcPr marL="52829" marR="528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 b="1" kern="1200" baseline="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Totale</a:t>
                      </a:r>
                    </a:p>
                  </a:txBody>
                  <a:tcPr marL="52829" marR="528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1100" b="1" kern="1200" baseline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29" marR="5282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9708085"/>
                  </a:ext>
                </a:extLst>
              </a:tr>
              <a:tr h="62034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Spesa Pubblica di tutte le operazioni che concorrono nella priorità 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Spesa pubblica totale P4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267.976.500,37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27.074.547,68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240.901.952,69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158.265.417,57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158.265.417,57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65,70%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7622012"/>
                  </a:ext>
                </a:extLst>
              </a:tr>
              <a:tr h="76350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Sottomisura 10.1 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Pagamenti per impegni agro-climatico-ambientali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Terreni agricoli oggetto di contratti di gestione che contribuiscono alla biodiversità (ha) (aspetto specifico 4A) + miglioramento della gestione idrica (ha) (aspetto specifico 4B) + migliore gestione del suolo e prevenzione dell'erosione del suolo (ha) (aspetto specifico 4C)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76.046,00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6.956,00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69.090,00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27.432*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1400" strike="sngStrike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142.750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187,72%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1400" strike="noStrike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847280"/>
                  </a:ext>
                </a:extLst>
              </a:tr>
              <a:tr h="7635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Sottomisura 11.1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pagamenti al fine di adottare pratiche e metodi di produzione biologica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35.502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8723215"/>
                  </a:ext>
                </a:extLst>
              </a:tr>
              <a:tr h="7635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Sottomisura 11.2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Pagamenti al fine di mantenere pratiche e metodi di produzione biologica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79.816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5779540"/>
                  </a:ext>
                </a:extLst>
              </a:tr>
            </a:tbl>
          </a:graphicData>
        </a:graphic>
      </p:graphicFrame>
      <p:sp>
        <p:nvSpPr>
          <p:cNvPr id="5" name="CasellaDiTesto 4"/>
          <p:cNvSpPr txBox="1"/>
          <p:nvPr/>
        </p:nvSpPr>
        <p:spPr>
          <a:xfrm>
            <a:off x="397518" y="4968580"/>
            <a:ext cx="1138728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/>
              <a:t>*Il valore include 26.367 ha di superficie sostenute con le T.O. della M10 (10.1.1, 10.1.2, 10.1.3, 10.1.5) programmate sulla P4 fino al 2017 e transitate negli anni successivi nella P5.</a:t>
            </a:r>
          </a:p>
        </p:txBody>
      </p:sp>
    </p:spTree>
    <p:extLst>
      <p:ext uri="{BB962C8B-B14F-4D97-AF65-F5344CB8AC3E}">
        <p14:creationId xmlns:p14="http://schemas.microsoft.com/office/powerpoint/2010/main" val="41508560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9673" y="5799622"/>
            <a:ext cx="12201673" cy="1060796"/>
          </a:xfrm>
          <a:prstGeom prst="rect">
            <a:avLst/>
          </a:prstGeom>
        </p:spPr>
      </p:pic>
      <p:sp>
        <p:nvSpPr>
          <p:cNvPr id="4" name="CasellaDiTesto 3"/>
          <p:cNvSpPr txBox="1"/>
          <p:nvPr/>
        </p:nvSpPr>
        <p:spPr>
          <a:xfrm>
            <a:off x="1930180" y="13081"/>
            <a:ext cx="8321963" cy="523220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Priorità 5</a:t>
            </a:r>
          </a:p>
        </p:txBody>
      </p:sp>
      <p:graphicFrame>
        <p:nvGraphicFramePr>
          <p:cNvPr id="2" name="Tabel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1882570"/>
              </p:ext>
            </p:extLst>
          </p:nvPr>
        </p:nvGraphicFramePr>
        <p:xfrm>
          <a:off x="349691" y="615155"/>
          <a:ext cx="11482939" cy="4721659"/>
        </p:xfrm>
        <a:graphic>
          <a:graphicData uri="http://schemas.openxmlformats.org/drawingml/2006/table">
            <a:tbl>
              <a:tblPr firstRow="1" firstCol="1" bandRow="1"/>
              <a:tblGrid>
                <a:gridCol w="2723535">
                  <a:extLst>
                    <a:ext uri="{9D8B030D-6E8A-4147-A177-3AD203B41FA5}">
                      <a16:colId xmlns:a16="http://schemas.microsoft.com/office/drawing/2014/main" val="1725022362"/>
                    </a:ext>
                  </a:extLst>
                </a:gridCol>
                <a:gridCol w="1887289">
                  <a:extLst>
                    <a:ext uri="{9D8B030D-6E8A-4147-A177-3AD203B41FA5}">
                      <a16:colId xmlns:a16="http://schemas.microsoft.com/office/drawing/2014/main" val="925281897"/>
                    </a:ext>
                  </a:extLst>
                </a:gridCol>
                <a:gridCol w="1222475">
                  <a:extLst>
                    <a:ext uri="{9D8B030D-6E8A-4147-A177-3AD203B41FA5}">
                      <a16:colId xmlns:a16="http://schemas.microsoft.com/office/drawing/2014/main" val="3883957803"/>
                    </a:ext>
                  </a:extLst>
                </a:gridCol>
                <a:gridCol w="1222475">
                  <a:extLst>
                    <a:ext uri="{9D8B030D-6E8A-4147-A177-3AD203B41FA5}">
                      <a16:colId xmlns:a16="http://schemas.microsoft.com/office/drawing/2014/main" val="886977766"/>
                    </a:ext>
                  </a:extLst>
                </a:gridCol>
                <a:gridCol w="1222475">
                  <a:extLst>
                    <a:ext uri="{9D8B030D-6E8A-4147-A177-3AD203B41FA5}">
                      <a16:colId xmlns:a16="http://schemas.microsoft.com/office/drawing/2014/main" val="1876924742"/>
                    </a:ext>
                  </a:extLst>
                </a:gridCol>
                <a:gridCol w="1222475">
                  <a:extLst>
                    <a:ext uri="{9D8B030D-6E8A-4147-A177-3AD203B41FA5}">
                      <a16:colId xmlns:a16="http://schemas.microsoft.com/office/drawing/2014/main" val="2765932822"/>
                    </a:ext>
                  </a:extLst>
                </a:gridCol>
                <a:gridCol w="1222475">
                  <a:extLst>
                    <a:ext uri="{9D8B030D-6E8A-4147-A177-3AD203B41FA5}">
                      <a16:colId xmlns:a16="http://schemas.microsoft.com/office/drawing/2014/main" val="3397838319"/>
                    </a:ext>
                  </a:extLst>
                </a:gridCol>
                <a:gridCol w="759740">
                  <a:extLst>
                    <a:ext uri="{9D8B030D-6E8A-4147-A177-3AD203B41FA5}">
                      <a16:colId xmlns:a16="http://schemas.microsoft.com/office/drawing/2014/main" val="3670684206"/>
                    </a:ext>
                  </a:extLst>
                </a:gridCol>
              </a:tblGrid>
              <a:tr h="349417">
                <a:tc rowSpan="2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 b="1" kern="1200" baseline="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Operazioni che contribuiscono agli indicatori di performance</a:t>
                      </a:r>
                    </a:p>
                  </a:txBody>
                  <a:tcPr marL="49863" marR="498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 b="1" kern="1200" baseline="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Indicatore e unità di misura</a:t>
                      </a:r>
                    </a:p>
                  </a:txBody>
                  <a:tcPr marL="49863" marR="498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 b="1" kern="1200" baseline="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Valore obiettivo 2023</a:t>
                      </a:r>
                    </a:p>
                  </a:txBody>
                  <a:tcPr marL="49863" marR="498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 b="1" kern="1200" baseline="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Aggiustamento "</a:t>
                      </a:r>
                      <a:r>
                        <a:rPr lang="it-IT" sz="1100" b="1" kern="1200" baseline="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topup</a:t>
                      </a:r>
                      <a:r>
                        <a:rPr lang="it-IT" sz="1100" b="1" kern="1200" baseline="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"</a:t>
                      </a:r>
                    </a:p>
                  </a:txBody>
                  <a:tcPr marL="49863" marR="498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 b="1" kern="1200" baseline="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Valore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 b="1" kern="1200" baseline="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assoluto del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 b="1" kern="1200" baseline="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target</a:t>
                      </a:r>
                    </a:p>
                  </a:txBody>
                  <a:tcPr marL="49863" marR="498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 b="1" kern="1200" baseline="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Indicatori del quadro di riferimento dell'efficacia dell'attuazione realizzati </a:t>
                      </a:r>
                    </a:p>
                  </a:txBody>
                  <a:tcPr marL="52829" marR="528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 b="1" kern="1200" baseline="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Livello di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 b="1" kern="1200" baseline="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realizzazione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 b="1" kern="1200" baseline="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calcolato</a:t>
                      </a:r>
                    </a:p>
                  </a:txBody>
                  <a:tcPr marL="52829" marR="5282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2269621"/>
                  </a:ext>
                </a:extLst>
              </a:tr>
              <a:tr h="328419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 b="1" kern="1200" baseline="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Operazioni completate</a:t>
                      </a:r>
                    </a:p>
                  </a:txBody>
                  <a:tcPr marL="52829" marR="528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 b="1" kern="1200" baseline="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Totale</a:t>
                      </a:r>
                    </a:p>
                  </a:txBody>
                  <a:tcPr marL="52829" marR="528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1100" b="1" kern="1200" baseline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29" marR="5282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4011212"/>
                  </a:ext>
                </a:extLst>
              </a:tr>
              <a:tr h="31599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05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Spesa Pubblica di tutte le operazioni che concorrono nella priorità 5</a:t>
                      </a:r>
                    </a:p>
                  </a:txBody>
                  <a:tcPr marL="49863" marR="498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Spesa Pubblica P5</a:t>
                      </a:r>
                    </a:p>
                  </a:txBody>
                  <a:tcPr marL="49863" marR="498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72.084.884,04</a:t>
                      </a:r>
                    </a:p>
                  </a:txBody>
                  <a:tcPr marL="49863" marR="498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63" marR="498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72.084.884,04</a:t>
                      </a:r>
                    </a:p>
                  </a:txBody>
                  <a:tcPr marL="49863" marR="498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23.694.085,50</a:t>
                      </a:r>
                      <a:r>
                        <a:rPr lang="it-IT" sz="1200" strike="sng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49863" marR="498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23.694.085,50 </a:t>
                      </a:r>
                    </a:p>
                  </a:txBody>
                  <a:tcPr marL="49863" marR="498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32,87%</a:t>
                      </a:r>
                    </a:p>
                  </a:txBody>
                  <a:tcPr marL="49863" marR="498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4026042"/>
                  </a:ext>
                </a:extLst>
              </a:tr>
              <a:tr h="124046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05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10.1 Pagamenti per impegni agro-climatico-ambientali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05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8.1.1 Imboschimento su superfici agricole e non agricole</a:t>
                      </a:r>
                    </a:p>
                  </a:txBody>
                  <a:tcPr marL="49863" marR="498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Terreni agricoli e forestali gestiti in maniera tale da promuovere il sequestro e la conservazione del carbonio (ha) (aspetto specifico 5E) + terreni agricoli oggetto di contratti di gestione mirati a ridurre le emissioni di GHG e/o ammoniaca (ha) (aspetto specifico 5D) + terreni irrigui cui si applicano sistemi di irrigazione più efficienti (ha) (aspetto specifico 5A)</a:t>
                      </a:r>
                    </a:p>
                  </a:txBody>
                  <a:tcPr marL="49863" marR="498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28.796</a:t>
                      </a:r>
                    </a:p>
                  </a:txBody>
                  <a:tcPr marL="49863" marR="498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63" marR="498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28.796</a:t>
                      </a:r>
                    </a:p>
                  </a:txBody>
                  <a:tcPr marL="49863" marR="498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36.055,22</a:t>
                      </a:r>
                    </a:p>
                  </a:txBody>
                  <a:tcPr marL="49863" marR="498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36.055,22</a:t>
                      </a:r>
                    </a:p>
                  </a:txBody>
                  <a:tcPr marL="49863" marR="498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125,21%</a:t>
                      </a:r>
                    </a:p>
                  </a:txBody>
                  <a:tcPr marL="49863" marR="498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5053303"/>
                  </a:ext>
                </a:extLst>
              </a:tr>
              <a:tr h="3600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05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4.1.3 investimenti nelle singole aziende agricole per l'aumento dell'efficienza energetica dei processi produttivi  </a:t>
                      </a:r>
                    </a:p>
                  </a:txBody>
                  <a:tcPr marL="49863" marR="498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Numero di operazioni di investimenti destinati al risparmio e all'efficienza energetica (aspetto specifico 5B) + nella produzione di energia rinnovabile (aspetto specifico 5C)</a:t>
                      </a:r>
                    </a:p>
                  </a:txBody>
                  <a:tcPr marL="49863" marR="498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216</a:t>
                      </a:r>
                    </a:p>
                  </a:txBody>
                  <a:tcPr marL="49863" marR="498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63" marR="498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216</a:t>
                      </a:r>
                    </a:p>
                  </a:txBody>
                  <a:tcPr marL="49863" marR="498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49863" marR="498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42</a:t>
                      </a:r>
                    </a:p>
                  </a:txBody>
                  <a:tcPr marL="49863" marR="498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/>
                      </a:pPr>
                      <a:r>
                        <a:rPr lang="it-IT" sz="1200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19,44%</a:t>
                      </a:r>
                    </a:p>
                  </a:txBody>
                  <a:tcPr marL="49863" marR="498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7485788"/>
                  </a:ext>
                </a:extLst>
              </a:tr>
              <a:tr h="3600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05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4.2.2. investimenti delle imprese agroalimentari funzionali a migliorare l'efficienza energetica </a:t>
                      </a:r>
                    </a:p>
                  </a:txBody>
                  <a:tcPr marL="49863" marR="498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49863" marR="498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7711405"/>
                  </a:ext>
                </a:extLst>
              </a:tr>
              <a:tr h="3600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05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4.1.4 investimenti nelle singole aziende agricole per favorire l'approvvigionamento e l'utilizzo di fonti rinnovabili, sottoprodotti, materiali di scarto e residui e altre materie grezze non alimentari</a:t>
                      </a:r>
                    </a:p>
                  </a:txBody>
                  <a:tcPr marL="49863" marR="498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</a:p>
                  </a:txBody>
                  <a:tcPr marL="49863" marR="498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2580620"/>
                  </a:ext>
                </a:extLst>
              </a:tr>
              <a:tr h="3600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05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6.4.2 produzione di energia da fonti alternative</a:t>
                      </a:r>
                    </a:p>
                  </a:txBody>
                  <a:tcPr marL="49863" marR="498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49863" marR="498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4414752"/>
                  </a:ext>
                </a:extLst>
              </a:tr>
              <a:tr h="3600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05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7.2.2. Investimenti per favorire l'approvvigionamento e l'utilizzo di energia da fonti rinnovabili per autoconsumo</a:t>
                      </a:r>
                    </a:p>
                  </a:txBody>
                  <a:tcPr marL="49863" marR="498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49863" marR="498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39241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17180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9673" y="5799622"/>
            <a:ext cx="12201673" cy="1060796"/>
          </a:xfrm>
          <a:prstGeom prst="rect">
            <a:avLst/>
          </a:prstGeom>
        </p:spPr>
      </p:pic>
      <p:sp>
        <p:nvSpPr>
          <p:cNvPr id="4" name="CasellaDiTesto 3"/>
          <p:cNvSpPr txBox="1"/>
          <p:nvPr/>
        </p:nvSpPr>
        <p:spPr>
          <a:xfrm>
            <a:off x="1930179" y="91692"/>
            <a:ext cx="8321963" cy="523220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Priorità 6</a:t>
            </a:r>
          </a:p>
        </p:txBody>
      </p:sp>
      <p:graphicFrame>
        <p:nvGraphicFramePr>
          <p:cNvPr id="2" name="Tabel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153818"/>
              </p:ext>
            </p:extLst>
          </p:nvPr>
        </p:nvGraphicFramePr>
        <p:xfrm>
          <a:off x="429268" y="741323"/>
          <a:ext cx="11323784" cy="4591531"/>
        </p:xfrm>
        <a:graphic>
          <a:graphicData uri="http://schemas.openxmlformats.org/drawingml/2006/table">
            <a:tbl>
              <a:tblPr firstRow="1" firstCol="1" bandRow="1"/>
              <a:tblGrid>
                <a:gridCol w="2005979">
                  <a:extLst>
                    <a:ext uri="{9D8B030D-6E8A-4147-A177-3AD203B41FA5}">
                      <a16:colId xmlns:a16="http://schemas.microsoft.com/office/drawing/2014/main" val="4200977715"/>
                    </a:ext>
                  </a:extLst>
                </a:gridCol>
                <a:gridCol w="1616986">
                  <a:extLst>
                    <a:ext uri="{9D8B030D-6E8A-4147-A177-3AD203B41FA5}">
                      <a16:colId xmlns:a16="http://schemas.microsoft.com/office/drawing/2014/main" val="3085827755"/>
                    </a:ext>
                  </a:extLst>
                </a:gridCol>
                <a:gridCol w="1330212">
                  <a:extLst>
                    <a:ext uri="{9D8B030D-6E8A-4147-A177-3AD203B41FA5}">
                      <a16:colId xmlns:a16="http://schemas.microsoft.com/office/drawing/2014/main" val="421573751"/>
                    </a:ext>
                  </a:extLst>
                </a:gridCol>
                <a:gridCol w="1330212">
                  <a:extLst>
                    <a:ext uri="{9D8B030D-6E8A-4147-A177-3AD203B41FA5}">
                      <a16:colId xmlns:a16="http://schemas.microsoft.com/office/drawing/2014/main" val="2709230553"/>
                    </a:ext>
                  </a:extLst>
                </a:gridCol>
                <a:gridCol w="1330212">
                  <a:extLst>
                    <a:ext uri="{9D8B030D-6E8A-4147-A177-3AD203B41FA5}">
                      <a16:colId xmlns:a16="http://schemas.microsoft.com/office/drawing/2014/main" val="4179177241"/>
                    </a:ext>
                  </a:extLst>
                </a:gridCol>
                <a:gridCol w="1330212">
                  <a:extLst>
                    <a:ext uri="{9D8B030D-6E8A-4147-A177-3AD203B41FA5}">
                      <a16:colId xmlns:a16="http://schemas.microsoft.com/office/drawing/2014/main" val="1800145288"/>
                    </a:ext>
                  </a:extLst>
                </a:gridCol>
                <a:gridCol w="1330212">
                  <a:extLst>
                    <a:ext uri="{9D8B030D-6E8A-4147-A177-3AD203B41FA5}">
                      <a16:colId xmlns:a16="http://schemas.microsoft.com/office/drawing/2014/main" val="2250521549"/>
                    </a:ext>
                  </a:extLst>
                </a:gridCol>
                <a:gridCol w="1049759">
                  <a:extLst>
                    <a:ext uri="{9D8B030D-6E8A-4147-A177-3AD203B41FA5}">
                      <a16:colId xmlns:a16="http://schemas.microsoft.com/office/drawing/2014/main" val="1694057346"/>
                    </a:ext>
                  </a:extLst>
                </a:gridCol>
              </a:tblGrid>
              <a:tr h="267630">
                <a:tc rowSpan="2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 b="1" kern="1200" baseline="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Operazioni che contribuiscono agli indicatori di performance</a:t>
                      </a:r>
                    </a:p>
                  </a:txBody>
                  <a:tcPr marL="50798" marR="507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 b="1" kern="1200" baseline="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Indicatore e unità di misura</a:t>
                      </a:r>
                    </a:p>
                  </a:txBody>
                  <a:tcPr marL="50798" marR="507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 b="1" kern="1200" baseline="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Valore obiettivo 2023</a:t>
                      </a:r>
                    </a:p>
                  </a:txBody>
                  <a:tcPr marL="50798" marR="507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 b="1" kern="1200" baseline="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Aggiustamento "</a:t>
                      </a:r>
                      <a:r>
                        <a:rPr lang="it-IT" sz="1100" b="1" kern="1200" baseline="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topup</a:t>
                      </a:r>
                      <a:r>
                        <a:rPr lang="it-IT" sz="1100" b="1" kern="1200" baseline="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"</a:t>
                      </a:r>
                    </a:p>
                  </a:txBody>
                  <a:tcPr marL="50798" marR="507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 b="1" kern="1200" baseline="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Valore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 b="1" kern="1200" baseline="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assoluto del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 b="1" kern="1200" baseline="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target</a:t>
                      </a:r>
                    </a:p>
                  </a:txBody>
                  <a:tcPr marL="50798" marR="507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 b="1" kern="1200" baseline="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Indicatori del quadro di riferimento dell'efficacia dell'attuazione realizzati </a:t>
                      </a:r>
                    </a:p>
                  </a:txBody>
                  <a:tcPr marL="52829" marR="528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 b="1" kern="1200" baseline="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Livello di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 b="1" kern="1200" baseline="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realizzazione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 b="1" kern="1200" baseline="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calcolato</a:t>
                      </a:r>
                    </a:p>
                  </a:txBody>
                  <a:tcPr marL="52829" marR="5282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0450540"/>
                  </a:ext>
                </a:extLst>
              </a:tr>
              <a:tr h="330225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 b="1" kern="1200" baseline="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Operazioni completate</a:t>
                      </a:r>
                    </a:p>
                  </a:txBody>
                  <a:tcPr marL="52829" marR="528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 b="1" kern="1200" baseline="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Totale</a:t>
                      </a:r>
                    </a:p>
                  </a:txBody>
                  <a:tcPr marL="52829" marR="528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1100" b="1" kern="1200" baseline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29" marR="5282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5379846"/>
                  </a:ext>
                </a:extLst>
              </a:tr>
              <a:tr h="40299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Spesa Pubblica di tutte le operazioni che concorrono nella priorità 6</a:t>
                      </a:r>
                    </a:p>
                  </a:txBody>
                  <a:tcPr marL="50798" marR="507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Spesa pubblica totale P6</a:t>
                      </a:r>
                    </a:p>
                  </a:txBody>
                  <a:tcPr marL="50798" marR="507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126.337.647,20</a:t>
                      </a:r>
                    </a:p>
                  </a:txBody>
                  <a:tcPr marL="50798" marR="507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24.542.992,73</a:t>
                      </a:r>
                    </a:p>
                  </a:txBody>
                  <a:tcPr marL="50798" marR="507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101.794.654,47</a:t>
                      </a:r>
                    </a:p>
                  </a:txBody>
                  <a:tcPr marL="50798" marR="507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26.554.480,45  </a:t>
                      </a:r>
                    </a:p>
                  </a:txBody>
                  <a:tcPr marL="50798" marR="507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26.554.480,45  </a:t>
                      </a:r>
                    </a:p>
                  </a:txBody>
                  <a:tcPr marL="50798" marR="507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26,09%</a:t>
                      </a:r>
                    </a:p>
                  </a:txBody>
                  <a:tcPr marL="50798" marR="507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6294163"/>
                  </a:ext>
                </a:extLst>
              </a:tr>
              <a:tr h="413439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7.2.1 Creazione, miglioramento e/o ampliamento di infrastrutture su piccola scala</a:t>
                      </a:r>
                    </a:p>
                  </a:txBody>
                  <a:tcPr marL="50798" marR="507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5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Numero di operazioni sovvenzionate per migliorare le infrastrutture e i servizi di base nelle zone rurali (aspetti specifici 6B e 6C)</a:t>
                      </a:r>
                    </a:p>
                  </a:txBody>
                  <a:tcPr marL="50798" marR="507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210</a:t>
                      </a:r>
                    </a:p>
                  </a:txBody>
                  <a:tcPr marL="50798" marR="507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98" marR="507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210</a:t>
                      </a:r>
                    </a:p>
                  </a:txBody>
                  <a:tcPr marL="50798" marR="507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50798" marR="507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160</a:t>
                      </a:r>
                      <a:endParaRPr lang="it-IT" sz="1200" strike="sngStrike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98" marR="507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76,19%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1200" strike="sngStrike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98" marR="507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1203493"/>
                  </a:ext>
                </a:extLst>
              </a:tr>
              <a:tr h="592644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7.4.1 supporto agli Investimenti nella creazione, miglioramento o espansione di servizi di base locali per la popolazione rurale</a:t>
                      </a:r>
                    </a:p>
                  </a:txBody>
                  <a:tcPr marL="50798" marR="507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</a:p>
                  </a:txBody>
                  <a:tcPr marL="50798" marR="507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3333033"/>
                  </a:ext>
                </a:extLst>
              </a:tr>
              <a:tr h="55031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7.5.1supporto agli Investimenti per uso pubblico in infrastrutture ricreative, informazione turistica e infrastrutture turistiche su piccola scala</a:t>
                      </a:r>
                    </a:p>
                  </a:txBody>
                  <a:tcPr marL="50798" marR="507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101</a:t>
                      </a:r>
                    </a:p>
                  </a:txBody>
                  <a:tcPr marL="50798" marR="507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8774174"/>
                  </a:ext>
                </a:extLst>
              </a:tr>
              <a:tr h="50092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7.6.1.Supporto a studi e investimenti finalizzati alla tutela ambientale e alla conservazione della biodiversità</a:t>
                      </a:r>
                    </a:p>
                  </a:txBody>
                  <a:tcPr marL="50798" marR="507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</a:p>
                  </a:txBody>
                  <a:tcPr marL="50798" marR="507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8785572"/>
                  </a:ext>
                </a:extLst>
              </a:tr>
              <a:tr h="82654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7.7.1 sostegno agli investimenti mirati al trasferimento di attività e di conversione di edifici o altre strutture situate all'interno o nei pressi di insediamenti rurali, al fine di migliorare la qualità della vita o aumentando le prestazioni ambientali degli insediamenti</a:t>
                      </a:r>
                    </a:p>
                  </a:txBody>
                  <a:tcPr marL="50798" marR="507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50798" marR="507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0143440"/>
                  </a:ext>
                </a:extLst>
              </a:tr>
              <a:tr h="25728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 Sostegno allo sviluppo locale LEADER</a:t>
                      </a:r>
                    </a:p>
                  </a:txBody>
                  <a:tcPr marL="50798" marR="507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Popolazione coperta dai GAL (aspetto specifico 6B)</a:t>
                      </a:r>
                    </a:p>
                  </a:txBody>
                  <a:tcPr marL="50798" marR="507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655.019,00</a:t>
                      </a:r>
                    </a:p>
                  </a:txBody>
                  <a:tcPr marL="50798" marR="507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200.594,00</a:t>
                      </a:r>
                    </a:p>
                  </a:txBody>
                  <a:tcPr marL="50798" marR="507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454.425,00</a:t>
                      </a:r>
                    </a:p>
                  </a:txBody>
                  <a:tcPr marL="50798" marR="507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655.019</a:t>
                      </a:r>
                    </a:p>
                  </a:txBody>
                  <a:tcPr marL="50798" marR="507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655.019</a:t>
                      </a:r>
                    </a:p>
                  </a:txBody>
                  <a:tcPr marL="50798" marR="507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100,00%</a:t>
                      </a:r>
                    </a:p>
                  </a:txBody>
                  <a:tcPr marL="50798" marR="507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555629"/>
                  </a:ext>
                </a:extLst>
              </a:tr>
              <a:tr h="34570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7.3.1 supporto agli investimenti in infrastrutture per la banda larga</a:t>
                      </a:r>
                    </a:p>
                  </a:txBody>
                  <a:tcPr marL="50798" marR="507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Numero di operazioni avviate*</a:t>
                      </a:r>
                    </a:p>
                  </a:txBody>
                  <a:tcPr marL="50798" marR="507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50798" marR="507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98" marR="507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50798" marR="507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50798" marR="507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50798" marR="507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100,00%</a:t>
                      </a:r>
                    </a:p>
                  </a:txBody>
                  <a:tcPr marL="50798" marR="507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64481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79362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theme/theme1.xml><?xml version="1.0" encoding="utf-8"?>
<a:theme xmlns:a="http://schemas.openxmlformats.org/drawingml/2006/main" name="1_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4809</TotalTime>
  <Words>1345</Words>
  <Application>Microsoft Office PowerPoint</Application>
  <PresentationFormat>Widescreen</PresentationFormat>
  <Paragraphs>236</Paragraphs>
  <Slides>7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11" baseType="lpstr">
      <vt:lpstr>Arial</vt:lpstr>
      <vt:lpstr>Calibri</vt:lpstr>
      <vt:lpstr>Times New Roman</vt:lpstr>
      <vt:lpstr>1_Tema di Office</vt:lpstr>
      <vt:lpstr>Comitato di Sorveglianza, 1 dicembre 2020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Area Programmazione</dc:creator>
  <cp:lastModifiedBy>user</cp:lastModifiedBy>
  <cp:revision>206</cp:revision>
  <dcterms:created xsi:type="dcterms:W3CDTF">2019-01-08T09:00:23Z</dcterms:created>
  <dcterms:modified xsi:type="dcterms:W3CDTF">2020-11-23T08:53:28Z</dcterms:modified>
</cp:coreProperties>
</file>