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sldIdLst>
    <p:sldId id="262" r:id="rId3"/>
    <p:sldId id="258" r:id="rId4"/>
    <p:sldId id="259" r:id="rId5"/>
    <p:sldId id="264" r:id="rId6"/>
    <p:sldId id="261" r:id="rId7"/>
    <p:sldId id="260" r:id="rId8"/>
    <p:sldId id="26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AA80C-47BB-4B15-BDB3-7BFA8EE4EC04}" v="1" dt="2026-01-22T10:12:54.4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407988" y="5340914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8" name="Immagin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084000"/>
            <a:ext cx="168662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8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15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18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57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808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693709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38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250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39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91222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36672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 dirty="0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27683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00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00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0" dirty="0">
              <a:solidFill>
                <a:srgbClr val="FFFFFF"/>
              </a:solidFill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7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383318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120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703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58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042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20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4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158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83" r:id="rId4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FFFFFF"/>
                </a:solidFill>
              </a:rPr>
              <a:pPr defTabSz="1219170"/>
              <a:t>‹N›</a:t>
            </a:fld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2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7368" y="244699"/>
            <a:ext cx="11176620" cy="866367"/>
          </a:xfrm>
        </p:spPr>
        <p:txBody>
          <a:bodyPr/>
          <a:lstStyle/>
          <a:p>
            <a:r>
              <a:rPr lang="it-IT" sz="4800" dirty="0"/>
              <a:t>Il Contratto di Servizio 2018-2032 Lazio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idx="13"/>
          </p:nvPr>
        </p:nvSpPr>
        <p:spPr>
          <a:xfrm>
            <a:off x="407368" y="1111066"/>
            <a:ext cx="11176620" cy="390933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>
                <a:solidFill>
                  <a:srgbClr val="CF152D"/>
                </a:solidFill>
              </a:rPr>
              <a:t>Indicatori e livelli minimi di trasparenza</a:t>
            </a:r>
            <a:endParaRPr lang="it-IT" sz="28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7" t="206" r="2967" b="-206"/>
          <a:stretch/>
        </p:blipFill>
        <p:spPr>
          <a:xfrm>
            <a:off x="0" y="2103292"/>
            <a:ext cx="11719420" cy="40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61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290000"/>
              </p:ext>
            </p:extLst>
          </p:nvPr>
        </p:nvGraphicFramePr>
        <p:xfrm>
          <a:off x="2526858" y="1190315"/>
          <a:ext cx="7836341" cy="5607703"/>
        </p:xfrm>
        <a:graphic>
          <a:graphicData uri="http://schemas.openxmlformats.org/drawingml/2006/table">
            <a:tbl>
              <a:tblPr/>
              <a:tblGrid>
                <a:gridCol w="406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621">
                  <a:extLst>
                    <a:ext uri="{9D8B030D-6E8A-4147-A177-3AD203B41FA5}">
                      <a16:colId xmlns:a16="http://schemas.microsoft.com/office/drawing/2014/main" val="4186601015"/>
                    </a:ext>
                  </a:extLst>
                </a:gridCol>
                <a:gridCol w="750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PUNTUALITA’ E REGOLARITA’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PUNTUALITA'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94,4%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97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non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94,9%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 servizio relativo a domanda di trasporto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95,7%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servizio relativo a domanda di trasporto non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94,2%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377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FR3 servizio relativo a domanda di trasporto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5965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FR3 servizio relativo a domanda di trasporto non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97,3%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REGOLARITA'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Penali* 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6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circolati su treni programmati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99,4%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adeguata canali di vendita delle stazioni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83%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stazioni dotate di adeguati canali di vendita, rispetto al totale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3" marR="5093" marT="50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62%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canali di vendita telematici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giorni con adeguata funzionalità (nessuna interruzione superiore a 12 ore)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biglietterie automatiche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validatrici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8B9C2A46-84F2-4F86-86F9-D4B6DAC18AAF}"/>
              </a:ext>
            </a:extLst>
          </p:cNvPr>
          <p:cNvSpPr txBox="1"/>
          <p:nvPr/>
        </p:nvSpPr>
        <p:spPr>
          <a:xfrm>
            <a:off x="10363199" y="5667685"/>
            <a:ext cx="141922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Garamond" panose="02020404030301010803" pitchFamily="18" charset="0"/>
              </a:rPr>
              <a:t>* I valori relativi ai consuntivi ed alle penali non inseriti saranno comunicati a valle del consolidamento dei dati 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336797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574047"/>
              </p:ext>
            </p:extLst>
          </p:nvPr>
        </p:nvGraphicFramePr>
        <p:xfrm>
          <a:off x="2129050" y="1514908"/>
          <a:ext cx="7822977" cy="4503754"/>
        </p:xfrm>
        <a:graphic>
          <a:graphicData uri="http://schemas.openxmlformats.org/drawingml/2006/table">
            <a:tbl>
              <a:tblPr/>
              <a:tblGrid>
                <a:gridCol w="4062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8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17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8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PULIZIA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84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A 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C 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D 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di pulizia classe A/PR1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9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9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C/PR3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9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18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D/PR4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09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15FC3F4B-6284-9B87-7F02-F0B6A510CD71}"/>
              </a:ext>
            </a:extLst>
          </p:cNvPr>
          <p:cNvSpPr txBox="1"/>
          <p:nvPr/>
        </p:nvSpPr>
        <p:spPr>
          <a:xfrm>
            <a:off x="10363199" y="5667685"/>
            <a:ext cx="141922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Garamond" panose="02020404030301010803" pitchFamily="18" charset="0"/>
              </a:rPr>
              <a:t>* I valori relativi ai consuntivi ed alle penali non inseriti saranno comunicati a valle del consolidamento dei dati 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1219038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00864"/>
              </p:ext>
            </p:extLst>
          </p:nvPr>
        </p:nvGraphicFramePr>
        <p:xfrm>
          <a:off x="2441270" y="1397471"/>
          <a:ext cx="6734273" cy="4814914"/>
        </p:xfrm>
        <a:graphic>
          <a:graphicData uri="http://schemas.openxmlformats.org/drawingml/2006/table">
            <a:tbl>
              <a:tblPr/>
              <a:tblGrid>
                <a:gridCol w="349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9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173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7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composizione fino a 5 casse: 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6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altri casi: 90%</a:t>
                      </a:r>
                    </a:p>
                    <a:p>
                      <a:pPr algn="l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100%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7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altra flotta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70%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4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66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2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toilettes accessibili/in servizio, su totale toilettes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90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altra flotta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95%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4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accessibili/in servizio, su totale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78557DF4-9EEE-1DD7-2E0D-4284D9AE3908}"/>
              </a:ext>
            </a:extLst>
          </p:cNvPr>
          <p:cNvSpPr txBox="1"/>
          <p:nvPr/>
        </p:nvSpPr>
        <p:spPr>
          <a:xfrm>
            <a:off x="10363199" y="5667685"/>
            <a:ext cx="141922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Garamond" panose="02020404030301010803" pitchFamily="18" charset="0"/>
              </a:rPr>
              <a:t>* I valori relativi ai consuntivi ed alle penali non inseriti saranno comunicati a valle del consolidamento dei dati 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132616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828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0811"/>
              </p:ext>
            </p:extLst>
          </p:nvPr>
        </p:nvGraphicFramePr>
        <p:xfrm>
          <a:off x="1917290" y="1035629"/>
          <a:ext cx="8445911" cy="5727274"/>
        </p:xfrm>
        <a:graphic>
          <a:graphicData uri="http://schemas.openxmlformats.org/drawingml/2006/table">
            <a:tbl>
              <a:tblPr/>
              <a:tblGrid>
                <a:gridCol w="4384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4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e fruibilità servizi PMR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</a:t>
                      </a: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Servizio reso se dotazione è presente, conforme e utilizzabile sui treni contrassegnati, salvo casi di vandalismo)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corse alle PMR, su totale treni segnalati in orario come accessibili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01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flotta nuova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85%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729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3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altra flotta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95%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70%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23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FR1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FR2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FR3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72%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802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ALTRI INDICATORI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281">
                <a:tc>
                  <a:txBody>
                    <a:bodyPr/>
                    <a:lstStyle/>
                    <a:p>
                      <a:pPr algn="l" fontAlgn="ctr"/>
                      <a:endParaRPr lang="it-IT" sz="10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Penali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37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Offerta dei posti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di posti conforme a quello previsto dalla composizione minima indicata nel Programma di Esercizio. </a:t>
                      </a:r>
                    </a:p>
                  </a:txBody>
                  <a:tcPr marL="6095" marR="6095" marT="60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all’utenza prima del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Informazione all’utenza durante il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73751D4A-9D74-B9E7-C284-5605BD193940}"/>
              </a:ext>
            </a:extLst>
          </p:cNvPr>
          <p:cNvSpPr txBox="1"/>
          <p:nvPr/>
        </p:nvSpPr>
        <p:spPr>
          <a:xfrm>
            <a:off x="10363199" y="5667685"/>
            <a:ext cx="141922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Garamond" panose="02020404030301010803" pitchFamily="18" charset="0"/>
              </a:rPr>
              <a:t>* I valori relativi ai consuntivi ed alle penali non inseriti saranno comunicati a valle del consolidamento dei dati 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3924769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3452210" y="197142"/>
            <a:ext cx="497014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Principali Indicatori Gestionali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42788"/>
              </p:ext>
            </p:extLst>
          </p:nvPr>
        </p:nvGraphicFramePr>
        <p:xfrm>
          <a:off x="2252133" y="1270000"/>
          <a:ext cx="7255934" cy="4241799"/>
        </p:xfrm>
        <a:graphic>
          <a:graphicData uri="http://schemas.openxmlformats.org/drawingml/2006/table">
            <a:tbl>
              <a:tblPr/>
              <a:tblGrid>
                <a:gridCol w="5169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0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Anno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2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passeggeri trasportati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Direzione Regionale Lazio: l'offerta"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Passeggeri * treni-km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</a:t>
                      </a:r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2.876.572.228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Prezzo medio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ricavi da bigliettazione/ n. pax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Distribuzione parco rotabile per età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Flotta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Coverage ratio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margine di copertura dei costi operativi con i ricavi da traffico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98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4233770" y="197142"/>
            <a:ext cx="34070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Indicatori Descrittivi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CB5053B-F18E-4DA7-9BB0-759482230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112440"/>
              </p:ext>
            </p:extLst>
          </p:nvPr>
        </p:nvGraphicFramePr>
        <p:xfrm>
          <a:off x="2661313" y="1336267"/>
          <a:ext cx="6933063" cy="4286612"/>
        </p:xfrm>
        <a:graphic>
          <a:graphicData uri="http://schemas.openxmlformats.org/drawingml/2006/table">
            <a:tbl>
              <a:tblPr/>
              <a:tblGrid>
                <a:gridCol w="4288968">
                  <a:extLst>
                    <a:ext uri="{9D8B030D-6E8A-4147-A177-3AD203B41FA5}">
                      <a16:colId xmlns:a16="http://schemas.microsoft.com/office/drawing/2014/main" val="4193521228"/>
                    </a:ext>
                  </a:extLst>
                </a:gridCol>
                <a:gridCol w="2644095">
                  <a:extLst>
                    <a:ext uri="{9D8B030D-6E8A-4147-A177-3AD203B41FA5}">
                      <a16:colId xmlns:a16="http://schemas.microsoft.com/office/drawing/2014/main" val="929706564"/>
                    </a:ext>
                  </a:extLst>
                </a:gridCol>
              </a:tblGrid>
              <a:tr h="538602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DESCRITTIVI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388443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climatizzazione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59770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impianto, su totale carrozze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793300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toilette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554171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toilette, su totale carrozze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95617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171047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92493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2063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229340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FR3</a:t>
                      </a:r>
                    </a:p>
                    <a:p>
                      <a:pPr algn="l" rtl="0" fontAlgn="ctr"/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953117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  <a:p>
                      <a:pPr algn="l" rtl="0" fontAlgn="ctr"/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558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95352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1481</Words>
  <Application>Microsoft Office PowerPoint</Application>
  <PresentationFormat>Widescreen</PresentationFormat>
  <Paragraphs>264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1_Cover 1 - Proiezione</vt:lpstr>
      <vt:lpstr>2_Master Presentazione FSI</vt:lpstr>
      <vt:lpstr>Il Contratto di Servizio 2018-2032 Lazio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Divisione Passeggeri Regionale Indicatori e livelli minimi di trasparenza</dc:title>
  <dc:creator>BORRI NOVELLA</dc:creator>
  <cp:lastModifiedBy>Roberta Pala</cp:lastModifiedBy>
  <cp:revision>50</cp:revision>
  <dcterms:created xsi:type="dcterms:W3CDTF">2019-03-21T11:11:14Z</dcterms:created>
  <dcterms:modified xsi:type="dcterms:W3CDTF">2026-02-05T09:25:22Z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44a90e-04f7-4d21-b494-cfe49b26ce55_Enabled">
    <vt:lpwstr>true</vt:lpwstr>
  </property>
  <property fmtid="{D5CDD505-2E9C-101B-9397-08002B2CF9AE}" pid="3" name="MSIP_Label_8a44a90e-04f7-4d21-b494-cfe49b26ce55_SetDate">
    <vt:lpwstr>2023-01-05T10:51:57Z</vt:lpwstr>
  </property>
  <property fmtid="{D5CDD505-2E9C-101B-9397-08002B2CF9AE}" pid="4" name="MSIP_Label_8a44a90e-04f7-4d21-b494-cfe49b26ce55_Method">
    <vt:lpwstr>Privileged</vt:lpwstr>
  </property>
  <property fmtid="{D5CDD505-2E9C-101B-9397-08002B2CF9AE}" pid="5" name="MSIP_Label_8a44a90e-04f7-4d21-b494-cfe49b26ce55_Name">
    <vt:lpwstr>Internal use without footer</vt:lpwstr>
  </property>
  <property fmtid="{D5CDD505-2E9C-101B-9397-08002B2CF9AE}" pid="6" name="MSIP_Label_8a44a90e-04f7-4d21-b494-cfe49b26ce55_SiteId">
    <vt:lpwstr>4c8a6547-459a-4b75-a3dc-f66efe3e9c4e</vt:lpwstr>
  </property>
  <property fmtid="{D5CDD505-2E9C-101B-9397-08002B2CF9AE}" pid="7" name="MSIP_Label_8a44a90e-04f7-4d21-b494-cfe49b26ce55_ActionId">
    <vt:lpwstr>0030ca4b-ea28-4d6c-b417-a6d6a839cfa2</vt:lpwstr>
  </property>
  <property fmtid="{D5CDD505-2E9C-101B-9397-08002B2CF9AE}" pid="8" name="MSIP_Label_8a44a90e-04f7-4d21-b494-cfe49b26ce55_ContentBits">
    <vt:lpwstr>0</vt:lpwstr>
  </property>
</Properties>
</file>