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4" r:id="rId3"/>
    <p:sldId id="318" r:id="rId4"/>
    <p:sldId id="320" r:id="rId5"/>
    <p:sldId id="322" r:id="rId6"/>
    <p:sldId id="330" r:id="rId7"/>
    <p:sldId id="323" r:id="rId8"/>
    <p:sldId id="268" r:id="rId9"/>
    <p:sldId id="326" r:id="rId10"/>
    <p:sldId id="307" r:id="rId11"/>
    <p:sldId id="331" r:id="rId12"/>
    <p:sldId id="319" r:id="rId13"/>
    <p:sldId id="332" r:id="rId14"/>
    <p:sldId id="333" r:id="rId15"/>
    <p:sldId id="327" r:id="rId16"/>
    <p:sldId id="261" r:id="rId17"/>
    <p:sldId id="324" r:id="rId18"/>
    <p:sldId id="316" r:id="rId19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8E7B6-A491-4296-979E-7A88C1DF6B97}" v="91" dt="2024-11-07T19:46:19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1" autoAdjust="0"/>
    <p:restoredTop sz="96292" autoAdjust="0"/>
  </p:normalViewPr>
  <p:slideViewPr>
    <p:cSldViewPr snapToGrid="0">
      <p:cViewPr varScale="1">
        <p:scale>
          <a:sx n="83" d="100"/>
          <a:sy n="83" d="100"/>
        </p:scale>
        <p:origin x="84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tullio\Desktop\presentazioni\grafici%20LEADER%2023-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F80-4C42-9A7E-74956D046F6B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80-4C42-9A7E-74956D046F6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0-4C42-9A7E-74956D046F6B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F80-4C42-9A7E-74956D046F6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F80-4C42-9A7E-74956D046F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F80-4C42-9A7E-74956D04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C07-4FBF-A8B2-ABB658B5C3B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C07-4FBF-A8B2-ABB658B5C3B7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7-4FBF-A8B2-ABB658B5C3B7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7-4FBF-A8B2-ABB658B5C3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'14-22'!$D$43:$D$44</c:f>
              <c:numCache>
                <c:formatCode>0%</c:formatCode>
                <c:ptCount val="2"/>
                <c:pt idx="0">
                  <c:v>0.12341942028237547</c:v>
                </c:pt>
                <c:pt idx="1">
                  <c:v>0.87658057971762449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7-4FBF-A8B2-ABB658B5C3B7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C07-4FBF-A8B2-ABB658B5C3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C07-4FBF-A8B2-ABB658B5C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07-4FBF-A8B2-ABB658B5C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21310385621027E-2"/>
          <c:y val="9.0955663452758267E-2"/>
          <c:w val="0.85183333333333333"/>
          <c:h val="0.84677777777777774"/>
        </c:manualLayout>
      </c:layout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ABD-4955-9622-247D1DB742BC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CABD-4955-9622-247D1DB742B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'14-22'!$F$43:$F$44</c:f>
              <c:numCache>
                <c:formatCode>0%</c:formatCode>
                <c:ptCount val="2"/>
                <c:pt idx="0">
                  <c:v>0.38304608173014526</c:v>
                </c:pt>
                <c:pt idx="1">
                  <c:v>0.6169539182698548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D-4955-9622-247D1DB742BC}"/>
            </c:ext>
          </c:extLst>
        </c:ser>
        <c:ser>
          <c:idx val="0"/>
          <c:order val="1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ABD-4955-9622-247D1DB742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ABD-4955-9622-247D1DB742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180000" tIns="144000" rIns="144000" bIns="10800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'14-22'!$A$43:$A$44</c:f>
              <c:strCache>
                <c:ptCount val="2"/>
                <c:pt idx="0">
                  <c:v>LEADER</c:v>
                </c:pt>
                <c:pt idx="1">
                  <c:v>non LEADER</c:v>
                </c:pt>
              </c:strCache>
            </c:strRef>
          </c:cat>
          <c:val>
            <c:numRef>
              <c:f>'14-22'!$B$43:$B$44</c:f>
              <c:numCache>
                <c:formatCode>General</c:formatCode>
                <c:ptCount val="2"/>
                <c:pt idx="0">
                  <c:v>189</c:v>
                </c:pt>
                <c:pt idx="1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BD-4955-9622-247D1DB74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4F1-4C73-8492-357A7C8236CD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1-4C73-8492-357A7C8236CD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4F1-4C73-8492-357A7C8236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F1-4C73-8492-357A7C8236CD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4F1-4C73-8492-357A7C8236C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4F1-4C73-8492-357A7C8236C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F1-4C73-8492-357A7C8236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FBD-4CE2-B2C5-77B19E1CD770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'14-22'!$D$48:$D$49</c:f>
              <c:numCache>
                <c:formatCode>0%</c:formatCode>
                <c:ptCount val="2"/>
                <c:pt idx="0">
                  <c:v>0.3171172323757353</c:v>
                </c:pt>
                <c:pt idx="1">
                  <c:v>0.6828827676242647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D-4CE2-B2C5-77B19E1CD770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FBD-4CE2-B2C5-77B19E1CD7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BD-4CE2-B2C5-77B19E1CD770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FBD-4CE2-B2C5-77B19E1CD7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FBD-4CE2-B2C5-77B19E1CD77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BD-4CE2-B2C5-77B19E1CD7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8C-4E0E-8059-EE9C2B5C5D5D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8C-4E0E-8059-EE9C2B5C5D5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C-4E0E-8059-EE9C2B5C5D5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C-4E0E-8059-EE9C2B5C5D5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'14-22'!$F$48:$F$49</c:f>
              <c:numCache>
                <c:formatCode>0%</c:formatCode>
                <c:ptCount val="2"/>
                <c:pt idx="0">
                  <c:v>0.45588636518254505</c:v>
                </c:pt>
                <c:pt idx="1">
                  <c:v>0.54411363481745501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C-4E0E-8059-EE9C2B5C5D5D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38C-4E0E-8059-EE9C2B5C5D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38C-4E0E-8059-EE9C2B5C5D5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8C-4E0E-8059-EE9C2B5C5D5D}"/>
            </c:ext>
          </c:extLst>
        </c:ser>
        <c:ser>
          <c:idx val="0"/>
          <c:order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38C-4E0E-8059-EE9C2B5C5D5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38C-4E0E-8059-EE9C2B5C5D5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'14-22'!$A$48:$A$49</c:f>
              <c:strCache>
                <c:ptCount val="2"/>
                <c:pt idx="0">
                  <c:v>LEADER</c:v>
                </c:pt>
                <c:pt idx="1">
                  <c:v>C e D non  LEADER</c:v>
                </c:pt>
              </c:strCache>
            </c:strRef>
          </c:cat>
          <c:val>
            <c:numRef>
              <c:f>'14-22'!$B$48:$B$49</c:f>
              <c:numCache>
                <c:formatCode>General</c:formatCode>
                <c:ptCount val="2"/>
                <c:pt idx="0">
                  <c:v>189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8C-4E0E-8059-EE9C2B5C5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55C07-6FCA-944F-BA22-F741148CFBCF}" type="datetimeFigureOut">
              <a:rPr lang="it-IT" smtClean="0"/>
              <a:t>29/01/2025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0C29-863F-2F4F-9F0B-8568B6B35D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6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746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6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5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8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48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1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0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5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7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0C29-863F-2F4F-9F0B-8568B6B35D6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9AED7-D522-4772-69A7-8054AE4B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5B2A-1E6A-7F41-A634-1F946917599A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BBA6A4-98A1-E538-DDC7-D4269F7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F245A1-E763-E21D-682B-44BFECA4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20B3-8A39-B04F-BB21-AE58137873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525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7F0E6-A47D-D9A0-D65D-0F55658F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0325-6BF7-7040-A03A-3FD2A1DB6617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ED039-0E2E-2982-3371-1CA5107A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B9E1E-64C2-C4F1-AB63-24C0869B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3560-DFAF-C641-85B8-415ADD7144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03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3C8D69-CC5E-0ECE-02F2-E42A3284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85DD-C806-9E42-B652-24A4E0654DF8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BA8F8D-1821-A4AD-BA91-04A776C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24B481-74FB-2AEA-D850-0C99B840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F9BF-6716-1648-88D5-CEACEABD63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52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7E362-1365-D656-E732-38810B3E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5FCE-64D2-1546-AB41-48C048639450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D1CA6D-4502-47CD-0734-3234D452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6655A8-A8E2-C0F2-284E-BDB5369C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1C01-F733-EF48-8F07-BAF4B259A0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11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A08390-6580-853A-C406-47707234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D7F1-A3F5-114C-A538-93A141481391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30A5A5-BD58-24E8-8696-26565E46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682FCC-BFD8-9AB7-D6AB-69B2F23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535B-BB88-2F49-AB96-FC0B185F70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6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274819-1C1E-6AC7-8E1E-E3870269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85B-D0E5-604C-BD7F-94123FEFD854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91FDD9F-FC4A-6569-673D-314C49F4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6FFECB1-101A-9F03-009C-7B3BCAD3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E092-B9DB-B14C-9A3A-66DA9B33B6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17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F44BF10-461B-6C2E-2528-4BDBD2D4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DCA6-CB9E-1744-B5FB-10C28330DD38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531179B-4DD5-753E-6988-19F86A51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463269F-4063-C761-543D-9D18C365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B6B7-DE9E-E34A-9EC2-1E3DEC2932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686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E9B9E86-F9A2-8C54-4593-CF7D110C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24FA-D992-2248-B689-75C9814AEB46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C80BC3A-431F-436F-AD6E-7D029415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75B1618-056C-5CD6-32EA-15D1864D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DB29-C5E4-EE4C-9D19-2932774D0C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44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E43AC88-1E6E-10A5-0E1E-F884F37A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A753-B5EC-FA46-9E8A-6366BDCB89A5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E3C3CE8-71F8-D5C5-C836-20D49F15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BD7F098-6402-3EA3-DCB0-08017A4E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DBE8-73F8-964C-AE00-CE6BAF48A2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43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E473D22-4665-7BC3-FFD8-521EA435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6745-A4D5-AD40-83B7-DFE4A7E941CA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9679A89-939E-66AD-C256-8134A638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B91CE06-102D-73DD-9491-11A60DE6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0EA-CF11-8041-9F84-961E2E38E0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69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A4E4BD3-687F-E138-B831-E468F06C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084D-BA88-E343-8C85-DAF8F407184F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7F90F5F-E5D8-B67B-F221-21EFC77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CC4928D-9718-DDE7-6EB8-090F05FA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B945-3BE2-1644-9E78-5A70DBB86C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15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3F58613-9F28-CD61-431E-35107A50FC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3C229533-DE6B-A1F9-8939-DEFA5D6172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F68062-9614-DAD9-3498-C29DFA911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8F052-579E-2A4A-B9B0-3B350CBC564C}" type="datetimeFigureOut">
              <a:rPr lang="it-IT"/>
              <a:pPr>
                <a:defRPr/>
              </a:pPr>
              <a:t>29/01/2025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E4623D-9D10-64C6-519C-4BC89AC5A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615C2F-7C0F-68F1-DA42-8B3EAD0BF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2132D5-9988-F445-A014-B26CA4DC2B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4.xml"/><Relationship Id="rId5" Type="http://schemas.openxmlformats.org/officeDocument/2006/relationships/image" Target="../media/image8.pn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>
            <a:extLst>
              <a:ext uri="{FF2B5EF4-FFF2-40B4-BE49-F238E27FC236}">
                <a16:creationId xmlns:a16="http://schemas.microsoft.com/office/drawing/2014/main" id="{A814CFC1-ED64-6B1F-801C-2AC40D59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75" y="741363"/>
            <a:ext cx="5191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48B79E-C4CC-AF35-982A-358592D255B9}"/>
              </a:ext>
            </a:extLst>
          </p:cNvPr>
          <p:cNvSpPr txBox="1"/>
          <p:nvPr/>
        </p:nvSpPr>
        <p:spPr>
          <a:xfrm>
            <a:off x="451541" y="2930001"/>
            <a:ext cx="10836275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133" b="1" i="1" dirty="0">
                <a:solidFill>
                  <a:srgbClr val="286F47"/>
                </a:solidFill>
              </a:rPr>
              <a:t>Misura 19 -LEADER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5A990E-8BDD-6BBF-B3C4-2B47C2DB0101}"/>
              </a:ext>
            </a:extLst>
          </p:cNvPr>
          <p:cNvSpPr txBox="1"/>
          <p:nvPr/>
        </p:nvSpPr>
        <p:spPr>
          <a:xfrm>
            <a:off x="677862" y="3507436"/>
            <a:ext cx="108362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Riunione annuale 2024 del Comitato di Sorveglianza del PSR</a:t>
            </a: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Punto 4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OdG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TimesNewRomanPSMT"/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STATO DI IMPLEMENTAZIONE DELLE STRATEGIE DI SVILUPPO LOCALE PER IL PERIODO 2014-2022</a:t>
            </a:r>
          </a:p>
          <a:p>
            <a:pPr algn="ctr">
              <a:defRPr/>
            </a:pPr>
            <a:endParaRPr lang="it-IT" sz="2400" dirty="0">
              <a:solidFill>
                <a:schemeClr val="accent6">
                  <a:lumMod val="75000"/>
                </a:schemeClr>
              </a:solidFill>
              <a:latin typeface="TimesNewRomanPSMT"/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TimesNewRomanPSMT"/>
              </a:rPr>
              <a:t>aggiornamento dati al 5/11/2024</a:t>
            </a:r>
          </a:p>
        </p:txBody>
      </p:sp>
      <p:pic>
        <p:nvPicPr>
          <p:cNvPr id="6" name="Immagine 5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6F9D11E2-6D05-A2BC-C0C2-0931FABA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" y="121669"/>
            <a:ext cx="590826" cy="590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30340"/>
              </p:ext>
            </p:extLst>
          </p:nvPr>
        </p:nvGraphicFramePr>
        <p:xfrm>
          <a:off x="274274" y="783771"/>
          <a:ext cx="1161732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36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1818470702"/>
                    </a:ext>
                  </a:extLst>
                </a:gridCol>
                <a:gridCol w="990006">
                  <a:extLst>
                    <a:ext uri="{9D8B030D-6E8A-4147-A177-3AD203B41FA5}">
                      <a16:colId xmlns:a16="http://schemas.microsoft.com/office/drawing/2014/main" val="682012996"/>
                    </a:ext>
                  </a:extLst>
                </a:gridCol>
                <a:gridCol w="38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8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7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Domande di sostegno finanziate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Spesa pubblica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liquidato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3.503.656,44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812.269,21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446.631,50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1.258.900,71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3.838.670,50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364.922,08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518.593,32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686.995,55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1.570.510,95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4.232.842,55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1.881.288,33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159.187,87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1.060.865,70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3.101.341,90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3.790.907,49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497.963,55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722.798,70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it-IT" sz="10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2.642.441,52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3.863.203,77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3.684.842,52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571.655,43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423.218,10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783.928,07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1.778.801,60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 3.975.751,19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878.744,68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854.011,96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1.971.026,79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3.703.783,43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3.681.260,97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739.694,90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651.479,35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732.593,35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2.123.767,60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3.510.092,52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1.281.606,97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232.589,40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1.068.454,85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2.582.651,22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4.032.072,02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1.439.571,53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852.882,64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1.328.368,04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3.620.822,21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3.751.854,99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828.284,17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42.435,89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0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2.881.134,93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3.751.854,99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4.028.843,91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1.928.188,14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594.698,39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1.371.845,14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3.894.731,67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3.575.800,77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135.847,20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650.707,73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1.711.022,56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2.497.577,49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3.776.465,57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985.974,30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434.000,00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1.968.572,06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3.388.546,36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  3.595.697,41 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688.789,17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687.488,33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992.885,38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2.369.162,88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52.978.758,85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213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13.034.799,66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195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7.270.723,18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440</a:t>
                      </a:r>
                      <a:endParaRPr lang="it-IT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19.200.133,94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848</a:t>
                      </a:r>
                      <a:endParaRPr lang="it-IT" sz="1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39.505.656,78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262" y="414439"/>
            <a:ext cx="3991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liquidate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29030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6E733B-3CCB-A4CB-0F8D-5155075011B7}"/>
              </a:ext>
            </a:extLst>
          </p:cNvPr>
          <p:cNvSpPr txBox="1"/>
          <p:nvPr/>
        </p:nvSpPr>
        <p:spPr>
          <a:xfrm>
            <a:off x="3573757" y="4880979"/>
            <a:ext cx="899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590316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577533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217" y="91115"/>
            <a:ext cx="409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pagamento in itinere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47528"/>
              </p:ext>
            </p:extLst>
          </p:nvPr>
        </p:nvGraphicFramePr>
        <p:xfrm>
          <a:off x="4632496" y="4771502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262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71985"/>
              </p:ext>
            </p:extLst>
          </p:nvPr>
        </p:nvGraphicFramePr>
        <p:xfrm>
          <a:off x="7299962" y="477117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9.850.708,80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16E0DC-8E3A-4E43-3B82-6559C60DD845}"/>
              </a:ext>
            </a:extLst>
          </p:cNvPr>
          <p:cNvSpPr txBox="1"/>
          <p:nvPr/>
        </p:nvSpPr>
        <p:spPr>
          <a:xfrm>
            <a:off x="10382536" y="1127588"/>
            <a:ext cx="163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Importo richiesto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4FDAD4B-6291-995B-6752-A02EABC6E558}"/>
              </a:ext>
            </a:extLst>
          </p:cNvPr>
          <p:cNvSpPr txBox="1"/>
          <p:nvPr/>
        </p:nvSpPr>
        <p:spPr>
          <a:xfrm>
            <a:off x="889462" y="3048635"/>
            <a:ext cx="3422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Proposte al pagamento</a:t>
            </a:r>
            <a:endParaRPr lang="it-IT" sz="1600" dirty="0"/>
          </a:p>
        </p:txBody>
      </p: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F3F8512B-7AA7-0D88-6479-904C26DD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58987"/>
              </p:ext>
            </p:extLst>
          </p:nvPr>
        </p:nvGraphicFramePr>
        <p:xfrm>
          <a:off x="4632496" y="2953713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171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63E5EBF7-C2BF-FE9E-F160-F50C156D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21791"/>
              </p:ext>
            </p:extLst>
          </p:nvPr>
        </p:nvGraphicFramePr>
        <p:xfrm>
          <a:off x="7299962" y="2953385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6.031.736,90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9214B63-5736-9B92-AE00-14D2EC320A61}"/>
              </a:ext>
            </a:extLst>
          </p:cNvPr>
          <p:cNvSpPr txBox="1"/>
          <p:nvPr/>
        </p:nvSpPr>
        <p:spPr>
          <a:xfrm>
            <a:off x="889462" y="1326096"/>
            <a:ext cx="3422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In istruttoria presso i GAL</a:t>
            </a:r>
            <a:endParaRPr lang="it-IT" sz="1600" dirty="0"/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4B713E5C-A805-993B-DBB7-EB2208FE3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10693"/>
              </p:ext>
            </p:extLst>
          </p:nvPr>
        </p:nvGraphicFramePr>
        <p:xfrm>
          <a:off x="4632496" y="1231174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91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8427DB62-4B3F-74D0-CADE-90E66BA9A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04686"/>
              </p:ext>
            </p:extLst>
          </p:nvPr>
        </p:nvGraphicFramePr>
        <p:xfrm>
          <a:off x="7299962" y="1230846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3.818.971,90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DCE9DDA3-B448-4CFF-F21C-101F9773F8B0}"/>
              </a:ext>
            </a:extLst>
          </p:cNvPr>
          <p:cNvCxnSpPr/>
          <p:nvPr/>
        </p:nvCxnSpPr>
        <p:spPr>
          <a:xfrm>
            <a:off x="789709" y="4225405"/>
            <a:ext cx="10557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0130EE-80F7-9740-58F4-8742D0B5CAD1}"/>
              </a:ext>
            </a:extLst>
          </p:cNvPr>
          <p:cNvSpPr txBox="1"/>
          <p:nvPr/>
        </p:nvSpPr>
        <p:spPr>
          <a:xfrm>
            <a:off x="10382536" y="2895101"/>
            <a:ext cx="163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Importo ammesso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3063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38006"/>
              </p:ext>
            </p:extLst>
          </p:nvPr>
        </p:nvGraphicFramePr>
        <p:xfrm>
          <a:off x="274274" y="783771"/>
          <a:ext cx="1152148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41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84.089,94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1.476.929,28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1.561.019,22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77.034,97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312.423,45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389.458,42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221.368,49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221.368,49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229.482,19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363.011,77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592.493,96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67.538,07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520.338,61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587.876,68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126.453,77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126.453,77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17.500,00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260.421,85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277.921,85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12.483,77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25.895,74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38.379,51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393.593,97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94.534,97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3.330.842,96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3.818.971,90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277" y="414439"/>
            <a:ext cx="556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in istruttoria presso i GAL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107500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32A19E9-DCA3-878C-8B2C-79264242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85702"/>
              </p:ext>
            </p:extLst>
          </p:nvPr>
        </p:nvGraphicFramePr>
        <p:xfrm>
          <a:off x="274274" y="783771"/>
          <a:ext cx="11521486" cy="4764880"/>
        </p:xfrm>
        <a:graphic>
          <a:graphicData uri="http://schemas.openxmlformats.org/drawingml/2006/table">
            <a:tbl>
              <a:tblPr firstRow="1" firstCol="1" bandRow="1">
                <a:effectLst/>
                <a:tableStyleId>{7DF18680-E054-41AD-8BC1-D1AEF772440D}</a:tableStyleId>
              </a:tblPr>
              <a:tblGrid>
                <a:gridCol w="41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6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6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3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anticipi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acconti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46.205,61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136.432,09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227.637,70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461.163,95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411.686,38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872.850,33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788.098,31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788.098,31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617.066,19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642.066,19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202.540,55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202.540,55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27.842,34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155.314,21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508.546,32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691.702,87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364.513,99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364.513,99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298.735,65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333.735,65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122.051,28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122.051,28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574.404,72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574.404,72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364.299,13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378.299,13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105.000,00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728.836,18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833.836,18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5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23243" marR="2324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99.047,95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906.910,25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138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5.025.778,70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171</a:t>
                      </a:r>
                      <a:endParaRPr lang="it-IT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6.031.736,90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CasellaDiTesto 3">
            <a:extLst>
              <a:ext uri="{FF2B5EF4-FFF2-40B4-BE49-F238E27FC236}">
                <a16:creationId xmlns:a16="http://schemas.microsoft.com/office/drawing/2014/main" id="{29B68A72-AD06-1636-ED9F-8451BC76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277" y="414439"/>
            <a:ext cx="5585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19.2 – domande di pagamento «proposte al pagamento»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651A6D2-CD11-8493-03A2-5C2E3568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0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  <p:extLst>
      <p:ext uri="{BB962C8B-B14F-4D97-AF65-F5344CB8AC3E}">
        <p14:creationId xmlns:p14="http://schemas.microsoft.com/office/powerpoint/2010/main" val="112064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4653141" y="514517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188" y="105658"/>
            <a:ext cx="558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sostegno con saldo finale presentato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09315"/>
              </p:ext>
            </p:extLst>
          </p:nvPr>
        </p:nvGraphicFramePr>
        <p:xfrm>
          <a:off x="4053977" y="927853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730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9214B63-5736-9B92-AE00-14D2EC320A61}"/>
              </a:ext>
            </a:extLst>
          </p:cNvPr>
          <p:cNvSpPr txBox="1"/>
          <p:nvPr/>
        </p:nvSpPr>
        <p:spPr>
          <a:xfrm>
            <a:off x="340569" y="1715905"/>
            <a:ext cx="3410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liquidato dall’O.P.</a:t>
            </a:r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4B713E5C-A805-993B-DBB7-EB2208FE3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07791"/>
              </p:ext>
            </p:extLst>
          </p:nvPr>
        </p:nvGraphicFramePr>
        <p:xfrm>
          <a:off x="4104037" y="1677248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440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4AD9B-11E4-33A2-D989-EBC197B69385}"/>
              </a:ext>
            </a:extLst>
          </p:cNvPr>
          <p:cNvSpPr txBox="1"/>
          <p:nvPr/>
        </p:nvSpPr>
        <p:spPr>
          <a:xfrm>
            <a:off x="7679243" y="2929883"/>
            <a:ext cx="4105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in istruttoria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E87BD34-2419-F336-AC74-B4205AD90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2326"/>
              </p:ext>
            </p:extLst>
          </p:nvPr>
        </p:nvGraphicFramePr>
        <p:xfrm>
          <a:off x="6096000" y="2892753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79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90F67A-415F-5CE9-47AF-1A98F00D7664}"/>
              </a:ext>
            </a:extLst>
          </p:cNvPr>
          <p:cNvSpPr txBox="1"/>
          <p:nvPr/>
        </p:nvSpPr>
        <p:spPr>
          <a:xfrm>
            <a:off x="7679232" y="3715186"/>
            <a:ext cx="4105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“proposto al pagamento”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36618DE-0358-CB8D-EC52-48F934CF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88625"/>
              </p:ext>
            </p:extLst>
          </p:nvPr>
        </p:nvGraphicFramePr>
        <p:xfrm>
          <a:off x="6096000" y="3703929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138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0127A9-2BC1-B813-5A69-A0CFF168D4FC}"/>
              </a:ext>
            </a:extLst>
          </p:cNvPr>
          <p:cNvSpPr txBox="1"/>
          <p:nvPr/>
        </p:nvSpPr>
        <p:spPr>
          <a:xfrm>
            <a:off x="340569" y="914897"/>
            <a:ext cx="35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domande di sostegno finanziate</a:t>
            </a:r>
          </a:p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al netto delle rinunciate e decadute</a:t>
            </a:r>
            <a:endParaRPr lang="it-IT" sz="1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923ADC-C874-D1EF-8D3F-0BE476EF8117}"/>
              </a:ext>
            </a:extLst>
          </p:cNvPr>
          <p:cNvSpPr txBox="1"/>
          <p:nvPr/>
        </p:nvSpPr>
        <p:spPr>
          <a:xfrm>
            <a:off x="7679232" y="4531279"/>
            <a:ext cx="4105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con “saldo finale” ancora da presentare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6273C507-E743-9709-6FC0-72BC03F7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10911"/>
              </p:ext>
            </p:extLst>
          </p:nvPr>
        </p:nvGraphicFramePr>
        <p:xfrm>
          <a:off x="6096000" y="4474171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73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9EF9FC-F87B-3312-E5EB-CC5897899449}"/>
              </a:ext>
            </a:extLst>
          </p:cNvPr>
          <p:cNvSpPr txBox="1"/>
          <p:nvPr/>
        </p:nvSpPr>
        <p:spPr>
          <a:xfrm>
            <a:off x="1977926" y="2285530"/>
            <a:ext cx="1904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Restano </a:t>
            </a: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B1EFC30E-C9F6-FC32-5512-1A522416D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00730"/>
              </p:ext>
            </p:extLst>
          </p:nvPr>
        </p:nvGraphicFramePr>
        <p:xfrm>
          <a:off x="4104037" y="2278106"/>
          <a:ext cx="1557992" cy="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4128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2600" u="none" strike="noStrike" dirty="0">
                          <a:effectLst/>
                        </a:rPr>
                        <a:t>290</a:t>
                      </a:r>
                      <a:endParaRPr lang="it-IT" sz="2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10478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C8026794-A5A4-684B-E6E0-D742D23D84F5}"/>
              </a:ext>
            </a:extLst>
          </p:cNvPr>
          <p:cNvSpPr/>
          <p:nvPr/>
        </p:nvSpPr>
        <p:spPr>
          <a:xfrm>
            <a:off x="5553747" y="2966192"/>
            <a:ext cx="408731" cy="187517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E0E1D868-BDEB-39E3-3FB6-2834BDF7EDB4}"/>
              </a:ext>
            </a:extLst>
          </p:cNvPr>
          <p:cNvCxnSpPr/>
          <p:nvPr/>
        </p:nvCxnSpPr>
        <p:spPr>
          <a:xfrm>
            <a:off x="4826534" y="3884463"/>
            <a:ext cx="2540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A57670CB-10EE-C187-FB2D-24C6E4C4F3D7}"/>
              </a:ext>
            </a:extLst>
          </p:cNvPr>
          <p:cNvCxnSpPr/>
          <p:nvPr/>
        </p:nvCxnSpPr>
        <p:spPr>
          <a:xfrm flipV="1">
            <a:off x="4832973" y="2837268"/>
            <a:ext cx="0" cy="10665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6629798" y="743026"/>
            <a:ext cx="2639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risorse liquidate 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3546285" y="743026"/>
            <a:ext cx="2094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risorse impegnate €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2772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 stato di avanzamento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1550149" y="1192153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19.1</a:t>
            </a:r>
            <a:endParaRPr lang="it-IT" sz="16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/>
        </p:nvGraphicFramePr>
        <p:xfrm>
          <a:off x="6481815" y="1096903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365.371,80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1550149" y="1914852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19.2</a:t>
            </a:r>
            <a:endParaRPr lang="it-IT" sz="1600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28465"/>
              </p:ext>
            </p:extLst>
          </p:nvPr>
        </p:nvGraphicFramePr>
        <p:xfrm>
          <a:off x="6481815" y="181960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</a:t>
                      </a:r>
                      <a:r>
                        <a:rPr lang="it-I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39.505.656,78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20E1EE0-5408-3322-52E5-90813EAAF92C}"/>
              </a:ext>
            </a:extLst>
          </p:cNvPr>
          <p:cNvGraphicFramePr>
            <a:graphicFrameLocks noGrp="1"/>
          </p:cNvGraphicFramePr>
          <p:nvPr/>
        </p:nvGraphicFramePr>
        <p:xfrm>
          <a:off x="3186926" y="1082347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418.780,00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0E02DBE5-C970-D466-DDD8-D46CC9B7494D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181960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57.877.948,35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F2A7400-A760-EC88-FAE7-7D000A1790A0}"/>
              </a:ext>
            </a:extLst>
          </p:cNvPr>
          <p:cNvSpPr txBox="1"/>
          <p:nvPr/>
        </p:nvSpPr>
        <p:spPr>
          <a:xfrm>
            <a:off x="1550149" y="2637551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19.3</a:t>
            </a:r>
            <a:endParaRPr lang="it-IT" sz="1600" dirty="0"/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490CB12E-5FF3-5313-604C-07847CF721C4}"/>
              </a:ext>
            </a:extLst>
          </p:cNvPr>
          <p:cNvGraphicFramePr>
            <a:graphicFrameLocks noGrp="1"/>
          </p:cNvGraphicFramePr>
          <p:nvPr/>
        </p:nvGraphicFramePr>
        <p:xfrm>
          <a:off x="6481815" y="254230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             -   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3342DE27-40DC-A3A3-0A26-00E0747CAE23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254230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200.400,00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EE8EDC-105D-FB2B-92CD-A90B68290CC2}"/>
              </a:ext>
            </a:extLst>
          </p:cNvPr>
          <p:cNvSpPr txBox="1"/>
          <p:nvPr/>
        </p:nvSpPr>
        <p:spPr>
          <a:xfrm>
            <a:off x="1550149" y="3345694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19.4</a:t>
            </a:r>
            <a:endParaRPr lang="it-IT" sz="1600" dirty="0"/>
          </a:p>
        </p:txBody>
      </p:sp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A2DA3B2A-30F6-2377-270D-F61F7DEC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04750"/>
              </p:ext>
            </p:extLst>
          </p:nvPr>
        </p:nvGraphicFramePr>
        <p:xfrm>
          <a:off x="6481815" y="325044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 9.113.586,31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425D7E0D-906F-EE75-CC22-95547B883177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3250445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11.480.684,83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091F63BB-5F89-9174-0377-0DAF8E56D996}"/>
              </a:ext>
            </a:extLst>
          </p:cNvPr>
          <p:cNvGraphicFramePr>
            <a:graphicFrameLocks noGrp="1"/>
          </p:cNvGraphicFramePr>
          <p:nvPr/>
        </p:nvGraphicFramePr>
        <p:xfrm>
          <a:off x="9614517" y="108234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87%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2" name="Tabella 31">
            <a:extLst>
              <a:ext uri="{FF2B5EF4-FFF2-40B4-BE49-F238E27FC236}">
                <a16:creationId xmlns:a16="http://schemas.microsoft.com/office/drawing/2014/main" id="{5DA27B6C-45B3-EB37-96D7-C0D266713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04763"/>
              </p:ext>
            </p:extLst>
          </p:nvPr>
        </p:nvGraphicFramePr>
        <p:xfrm>
          <a:off x="9614517" y="1804241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68%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A35395B4-3504-7FDB-DA08-0AFAC66BBE91}"/>
              </a:ext>
            </a:extLst>
          </p:cNvPr>
          <p:cNvGraphicFramePr>
            <a:graphicFrameLocks noGrp="1"/>
          </p:cNvGraphicFramePr>
          <p:nvPr/>
        </p:nvGraphicFramePr>
        <p:xfrm>
          <a:off x="9614517" y="252613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-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0D11EDEC-A355-E6D1-1AE6-55559363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6656"/>
              </p:ext>
            </p:extLst>
          </p:nvPr>
        </p:nvGraphicFramePr>
        <p:xfrm>
          <a:off x="9614517" y="3238405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79%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83E3E57-CEFC-79C6-6789-E3A814066AE3}"/>
              </a:ext>
            </a:extLst>
          </p:cNvPr>
          <p:cNvSpPr txBox="1"/>
          <p:nvPr/>
        </p:nvSpPr>
        <p:spPr>
          <a:xfrm>
            <a:off x="1550149" y="4241341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Tot. M 19</a:t>
            </a:r>
            <a:endParaRPr lang="it-IT" sz="1600" dirty="0"/>
          </a:p>
        </p:txBody>
      </p:sp>
      <p:graphicFrame>
        <p:nvGraphicFramePr>
          <p:cNvPr id="36" name="Tabella 35">
            <a:extLst>
              <a:ext uri="{FF2B5EF4-FFF2-40B4-BE49-F238E27FC236}">
                <a16:creationId xmlns:a16="http://schemas.microsoft.com/office/drawing/2014/main" id="{4CFC0123-30B5-410A-D789-81BD576A9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98896"/>
              </p:ext>
            </p:extLst>
          </p:nvPr>
        </p:nvGraphicFramePr>
        <p:xfrm>
          <a:off x="6481815" y="4146091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</a:t>
                      </a:r>
                      <a:r>
                        <a:rPr lang="it-IT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48.984.614,89  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61FB5B56-CD6A-348A-2E1A-A3A77837B057}"/>
              </a:ext>
            </a:extLst>
          </p:cNvPr>
          <p:cNvGraphicFramePr>
            <a:graphicFrameLocks noGrp="1"/>
          </p:cNvGraphicFramePr>
          <p:nvPr/>
        </p:nvGraphicFramePr>
        <p:xfrm>
          <a:off x="3189975" y="4146092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69.978.813,18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BFF6E09A-4B1C-B057-8B8D-49535697B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72662"/>
              </p:ext>
            </p:extLst>
          </p:nvPr>
        </p:nvGraphicFramePr>
        <p:xfrm>
          <a:off x="9614517" y="4143677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70%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F6101978-61B6-E985-957D-79FB068F095E}"/>
              </a:ext>
            </a:extLst>
          </p:cNvPr>
          <p:cNvCxnSpPr/>
          <p:nvPr/>
        </p:nvCxnSpPr>
        <p:spPr>
          <a:xfrm>
            <a:off x="933651" y="3936733"/>
            <a:ext cx="10568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8542ACA-E33B-D5A7-A0AE-978AE8177FAE}"/>
              </a:ext>
            </a:extLst>
          </p:cNvPr>
          <p:cNvSpPr txBox="1"/>
          <p:nvPr/>
        </p:nvSpPr>
        <p:spPr>
          <a:xfrm>
            <a:off x="1550149" y="5043577"/>
            <a:ext cx="52946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avanzamento  nazionale M 19 sul totale </a:t>
            </a:r>
            <a:r>
              <a:rPr lang="it-IT" sz="1600" b="1" i="1" u="sng" dirty="0">
                <a:solidFill>
                  <a:srgbClr val="286F47"/>
                </a:solidFill>
              </a:rPr>
              <a:t>programmato</a:t>
            </a:r>
          </a:p>
          <a:p>
            <a:pPr marL="12700">
              <a:tabLst>
                <a:tab pos="1731963" algn="l"/>
              </a:tabLst>
              <a:defRPr/>
            </a:pPr>
            <a:r>
              <a:rPr lang="it-IT" sz="1000" b="1" i="1" dirty="0">
                <a:solidFill>
                  <a:srgbClr val="286F47"/>
                </a:solidFill>
              </a:rPr>
              <a:t>al 31 marzo 2024 </a:t>
            </a:r>
            <a:endParaRPr lang="it-IT" sz="1000" dirty="0"/>
          </a:p>
        </p:txBody>
      </p:sp>
      <p:sp>
        <p:nvSpPr>
          <p:cNvPr id="42" name="Freccia destra 41">
            <a:extLst>
              <a:ext uri="{FF2B5EF4-FFF2-40B4-BE49-F238E27FC236}">
                <a16:creationId xmlns:a16="http://schemas.microsoft.com/office/drawing/2014/main" id="{543EDDAB-89FE-644C-F452-8B5E3D851D96}"/>
              </a:ext>
            </a:extLst>
          </p:cNvPr>
          <p:cNvSpPr/>
          <p:nvPr/>
        </p:nvSpPr>
        <p:spPr>
          <a:xfrm>
            <a:off x="6629798" y="5139891"/>
            <a:ext cx="2639330" cy="1443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id="{9F8816EB-0FD4-13E7-8F62-C0CD2B50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52411"/>
              </p:ext>
            </p:extLst>
          </p:nvPr>
        </p:nvGraphicFramePr>
        <p:xfrm>
          <a:off x="9614517" y="4836696"/>
          <a:ext cx="12139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90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55%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8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7" name="CasellaDiTesto 3">
            <a:extLst>
              <a:ext uri="{FF2B5EF4-FFF2-40B4-BE49-F238E27FC236}">
                <a16:creationId xmlns:a16="http://schemas.microsoft.com/office/drawing/2014/main" id="{84FB2975-1056-73A8-718C-AE9C485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322" y="477957"/>
            <a:ext cx="2047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IMPORTI LIQUIDATI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27874A90-D0E2-CA8F-1611-8C29120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28116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DB5E809-8A72-58D2-22AD-3856A7A0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87321"/>
              </p:ext>
            </p:extLst>
          </p:nvPr>
        </p:nvGraphicFramePr>
        <p:xfrm>
          <a:off x="510028" y="907249"/>
          <a:ext cx="11242262" cy="45958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089">
                  <a:extLst>
                    <a:ext uri="{9D8B030D-6E8A-4147-A177-3AD203B41FA5}">
                      <a16:colId xmlns:a16="http://schemas.microsoft.com/office/drawing/2014/main" val="393775535"/>
                    </a:ext>
                  </a:extLst>
                </a:gridCol>
                <a:gridCol w="124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val="2918061574"/>
                    </a:ext>
                  </a:extLst>
                </a:gridCol>
                <a:gridCol w="121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192941078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434">
                  <a:extLst>
                    <a:ext uri="{9D8B030D-6E8A-4147-A177-3AD203B41FA5}">
                      <a16:colId xmlns:a16="http://schemas.microsoft.com/office/drawing/2014/main" val="561011059"/>
                    </a:ext>
                  </a:extLst>
                </a:gridCol>
              </a:tblGrid>
              <a:tr h="360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Totale M 19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avanzamento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</a:rPr>
                        <a:t>€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avanzamento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avanzamento</a:t>
                      </a:r>
                      <a:endParaRPr lang="it-IT" dirty="0"/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€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 avanzamento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031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1.258.900,71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505.587,53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1.794.488,24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1.006.734,27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598.924,93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1.635.659,20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29.812,05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2.958.359,10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462.406,45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3.450.577,60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3.690.584,29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639.235,70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4.359.709,99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13.419,69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1.589.480,84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555.871,26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2.158.771,79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29.955,07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3.046.352,29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646.983,18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3.723.290,54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1.462.353,68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582.337,60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2.044.691,28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1.880.167,92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2.260.167,92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29.153,67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3.440.618,62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695.224,59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4.164.996,88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3.349.113,26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742.431,51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4.121.434,77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3.079.983,15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719.052,73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3.829.035,88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2.260.291,26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554.563,17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2.844.744,43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23.361,32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3.064.043,47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458.603,71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3.546.008,50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1.196.742,72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650.678,29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1.877.421,01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584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365.371,80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33.283.725,58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8.161.900,65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41.810.998,03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A6A1F2D-0862-BCC6-4D12-7A98F324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42" y="882269"/>
            <a:ext cx="4624852" cy="48548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2F8A55-AE40-8737-5EC5-412CFC016D10}"/>
              </a:ext>
            </a:extLst>
          </p:cNvPr>
          <p:cNvSpPr txBox="1"/>
          <p:nvPr/>
        </p:nvSpPr>
        <p:spPr>
          <a:xfrm>
            <a:off x="8094845" y="368693"/>
            <a:ext cx="8085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800" b="1" i="1" dirty="0">
                <a:solidFill>
                  <a:schemeClr val="bg1"/>
                </a:solidFill>
              </a:rPr>
              <a:t>ottobre 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002C2D-D607-165D-3DAD-2E25BC97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762" y="217424"/>
            <a:ext cx="5324475" cy="7334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D8D53F-E8B8-F4F8-0884-F2E78E609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" y="1400175"/>
            <a:ext cx="3429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>
            <a:extLst>
              <a:ext uri="{FF2B5EF4-FFF2-40B4-BE49-F238E27FC236}">
                <a16:creationId xmlns:a16="http://schemas.microsoft.com/office/drawing/2014/main" id="{A814CFC1-ED64-6B1F-801C-2AC40D59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741363"/>
            <a:ext cx="55102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48B79E-C4CC-AF35-982A-358592D255B9}"/>
              </a:ext>
            </a:extLst>
          </p:cNvPr>
          <p:cNvSpPr txBox="1"/>
          <p:nvPr/>
        </p:nvSpPr>
        <p:spPr>
          <a:xfrm>
            <a:off x="451541" y="2930001"/>
            <a:ext cx="10836275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133" b="1" i="1" dirty="0">
                <a:solidFill>
                  <a:srgbClr val="286F47"/>
                </a:solidFill>
              </a:rPr>
              <a:t>Misura 19 -LEADER</a:t>
            </a:r>
          </a:p>
        </p:txBody>
      </p:sp>
      <p:pic>
        <p:nvPicPr>
          <p:cNvPr id="6" name="Immagine 5" descr="Immagine che contiene testo, Elementi grafici, Carattere, grafica&#10;&#10;Descrizione generata automaticamente">
            <a:extLst>
              <a:ext uri="{FF2B5EF4-FFF2-40B4-BE49-F238E27FC236}">
                <a16:creationId xmlns:a16="http://schemas.microsoft.com/office/drawing/2014/main" id="{6F9D11E2-6D05-A2BC-C0C2-0931FABA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2" y="150537"/>
            <a:ext cx="590826" cy="5908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C72D00-DFF4-134A-D26F-D9CA8F632884}"/>
              </a:ext>
            </a:extLst>
          </p:cNvPr>
          <p:cNvSpPr txBox="1"/>
          <p:nvPr/>
        </p:nvSpPr>
        <p:spPr>
          <a:xfrm>
            <a:off x="270772" y="4092437"/>
            <a:ext cx="5581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0" dirty="0">
                <a:solidFill>
                  <a:srgbClr val="0E233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DIREZIONE AGRICOLTURA E SOVRANITA’ ALIMENTARE, CACCIA E PESCA, FORESTE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kern="0" dirty="0">
                <a:solidFill>
                  <a:srgbClr val="0000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Servizio Sviluppo Locale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2DC8F9-3892-B6E9-80FB-7D7B8247CCD9}"/>
              </a:ext>
            </a:extLst>
          </p:cNvPr>
          <p:cNvSpPr txBox="1"/>
          <p:nvPr/>
        </p:nvSpPr>
        <p:spPr>
          <a:xfrm>
            <a:off x="6339784" y="4184770"/>
            <a:ext cx="5581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kern="0" dirty="0">
                <a:solidFill>
                  <a:srgbClr val="0E233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Grazie per l’attenzione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B2D4D7-444E-29F4-B6AD-B3927A91F200}"/>
              </a:ext>
            </a:extLst>
          </p:cNvPr>
          <p:cNvSpPr txBox="1"/>
          <p:nvPr/>
        </p:nvSpPr>
        <p:spPr>
          <a:xfrm>
            <a:off x="8744990" y="2043055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D247C-53C3-61CD-FC8E-1E53A0C27B42}"/>
              </a:ext>
            </a:extLst>
          </p:cNvPr>
          <p:cNvSpPr txBox="1"/>
          <p:nvPr/>
        </p:nvSpPr>
        <p:spPr>
          <a:xfrm>
            <a:off x="9080472" y="2373617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57.877.948,35</a:t>
            </a:r>
            <a:r>
              <a:rPr lang="it-IT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A12C05-7238-3E97-AC96-AB8C7477E13F}"/>
              </a:ext>
            </a:extLst>
          </p:cNvPr>
          <p:cNvSpPr txBox="1"/>
          <p:nvPr/>
        </p:nvSpPr>
        <p:spPr>
          <a:xfrm>
            <a:off x="8744990" y="2875744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19.3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4A1B57B-67AA-2CDA-657A-F0A712DD5337}"/>
              </a:ext>
            </a:extLst>
          </p:cNvPr>
          <p:cNvSpPr txBox="1"/>
          <p:nvPr/>
        </p:nvSpPr>
        <p:spPr>
          <a:xfrm>
            <a:off x="9080472" y="3206306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      200.400,00</a:t>
            </a:r>
            <a:r>
              <a:rPr lang="it-IT" dirty="0"/>
              <a:t> 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CDF9CA85-1ED7-4F52-9F02-619B5258451B}"/>
              </a:ext>
            </a:extLst>
          </p:cNvPr>
          <p:cNvSpPr/>
          <p:nvPr/>
        </p:nvSpPr>
        <p:spPr>
          <a:xfrm>
            <a:off x="8296803" y="1184409"/>
            <a:ext cx="487490" cy="3427895"/>
          </a:xfrm>
          <a:prstGeom prst="leftBrace">
            <a:avLst>
              <a:gd name="adj1" fmla="val 8333"/>
              <a:gd name="adj2" fmla="val 473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D97D7D-89BA-4941-E5B2-605B7EADE2E0}"/>
              </a:ext>
            </a:extLst>
          </p:cNvPr>
          <p:cNvSpPr txBox="1"/>
          <p:nvPr/>
        </p:nvSpPr>
        <p:spPr>
          <a:xfrm>
            <a:off x="3146897" y="0"/>
            <a:ext cx="5689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3600" b="1" i="1" dirty="0">
                <a:solidFill>
                  <a:srgbClr val="286F47"/>
                </a:solidFill>
              </a:rPr>
              <a:t>I GAL selezionati</a:t>
            </a:r>
            <a:endParaRPr lang="it-IT" sz="3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21A1F6-C2AB-6751-AC5F-FC0FFD509FCB}"/>
              </a:ext>
            </a:extLst>
          </p:cNvPr>
          <p:cNvSpPr txBox="1"/>
          <p:nvPr/>
        </p:nvSpPr>
        <p:spPr>
          <a:xfrm>
            <a:off x="4625759" y="492059"/>
            <a:ext cx="292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2400" b="1" i="1" dirty="0">
                <a:solidFill>
                  <a:srgbClr val="286F47"/>
                </a:solidFill>
              </a:rPr>
              <a:t>le risorse impegnate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C5CFF8-BCB7-CEA3-7F25-5A629C30C48E}"/>
              </a:ext>
            </a:extLst>
          </p:cNvPr>
          <p:cNvSpPr txBox="1"/>
          <p:nvPr/>
        </p:nvSpPr>
        <p:spPr>
          <a:xfrm>
            <a:off x="5762715" y="2717984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€  </a:t>
            </a:r>
            <a:r>
              <a:rPr lang="it-IT" dirty="0">
                <a:solidFill>
                  <a:srgbClr val="000000"/>
                </a:solidFill>
              </a:rPr>
              <a:t>69.978.813,18</a:t>
            </a:r>
            <a:r>
              <a:rPr lang="it-IT" dirty="0"/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C1A3E5-3FA6-1402-CEC1-63A8B41606E5}"/>
              </a:ext>
            </a:extLst>
          </p:cNvPr>
          <p:cNvSpPr txBox="1"/>
          <p:nvPr/>
        </p:nvSpPr>
        <p:spPr>
          <a:xfrm>
            <a:off x="8744990" y="1158295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48AB2-BFC9-DC69-B253-57B42AC4E6CB}"/>
              </a:ext>
            </a:extLst>
          </p:cNvPr>
          <p:cNvSpPr txBox="1"/>
          <p:nvPr/>
        </p:nvSpPr>
        <p:spPr>
          <a:xfrm>
            <a:off x="8744990" y="3728819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Sotto Misura 19.4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A0B77F-7D00-7F52-4E74-88FA52DEF232}"/>
              </a:ext>
            </a:extLst>
          </p:cNvPr>
          <p:cNvSpPr txBox="1"/>
          <p:nvPr/>
        </p:nvSpPr>
        <p:spPr>
          <a:xfrm>
            <a:off x="5427233" y="2377097"/>
            <a:ext cx="2542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12700" algn="ctr">
              <a:tabLst>
                <a:tab pos="1731963" algn="l"/>
              </a:tabLst>
              <a:defRPr sz="2400" b="1" i="1">
                <a:solidFill>
                  <a:srgbClr val="286F47"/>
                </a:solidFill>
              </a:defRPr>
            </a:lvl1pPr>
          </a:lstStyle>
          <a:p>
            <a:r>
              <a:rPr lang="it-IT" sz="1800" dirty="0"/>
              <a:t>Misura 19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EAD03E-81E2-352E-FC4D-4EFF6C57D038}"/>
              </a:ext>
            </a:extLst>
          </p:cNvPr>
          <p:cNvSpPr txBox="1"/>
          <p:nvPr/>
        </p:nvSpPr>
        <p:spPr>
          <a:xfrm>
            <a:off x="9080472" y="1522045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418.780,00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A8EC7A-DBBA-EA9A-455F-69E80548D5A9}"/>
              </a:ext>
            </a:extLst>
          </p:cNvPr>
          <p:cNvSpPr txBox="1"/>
          <p:nvPr/>
        </p:nvSpPr>
        <p:spPr>
          <a:xfrm>
            <a:off x="9080472" y="4059381"/>
            <a:ext cx="1871238" cy="369332"/>
          </a:xfrm>
          <a:prstGeom prst="rect">
            <a:avLst/>
          </a:prstGeom>
          <a:solidFill>
            <a:schemeClr val="accent1">
              <a:tint val="20000"/>
            </a:schemeClr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€  11.480.684,83</a:t>
            </a:r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A9D148-E688-7D99-A157-4022811A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26" y="699890"/>
            <a:ext cx="4376537" cy="3661745"/>
          </a:xfrm>
          <a:prstGeom prst="rect">
            <a:avLst/>
          </a:prstGeom>
        </p:spPr>
      </p:pic>
      <p:pic>
        <p:nvPicPr>
          <p:cNvPr id="6" name="Immagine 9">
            <a:extLst>
              <a:ext uri="{FF2B5EF4-FFF2-40B4-BE49-F238E27FC236}">
                <a16:creationId xmlns:a16="http://schemas.microsoft.com/office/drawing/2014/main" id="{304F1933-257C-6621-8360-30C55CB1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5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asellaDiTesto 1">
            <a:extLst>
              <a:ext uri="{FF2B5EF4-FFF2-40B4-BE49-F238E27FC236}">
                <a16:creationId xmlns:a16="http://schemas.microsoft.com/office/drawing/2014/main" id="{8C76B3BC-2551-B1E1-6BCA-8E153306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4863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  <p:pic>
        <p:nvPicPr>
          <p:cNvPr id="14340" name="Immagine 9">
            <a:extLst>
              <a:ext uri="{FF2B5EF4-FFF2-40B4-BE49-F238E27FC236}">
                <a16:creationId xmlns:a16="http://schemas.microsoft.com/office/drawing/2014/main" id="{0E096A0F-B7CC-A8C2-4E34-D921D589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63CEA53-16CD-6612-3CE0-FBE70981ECA1}"/>
              </a:ext>
            </a:extLst>
          </p:cNvPr>
          <p:cNvGraphicFramePr>
            <a:graphicFrameLocks noGrp="1"/>
          </p:cNvGraphicFramePr>
          <p:nvPr/>
        </p:nvGraphicFramePr>
        <p:xfrm>
          <a:off x="4429096" y="940527"/>
          <a:ext cx="7567838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039">
                  <a:extLst>
                    <a:ext uri="{9D8B030D-6E8A-4147-A177-3AD203B41FA5}">
                      <a16:colId xmlns:a16="http://schemas.microsoft.com/office/drawing/2014/main" val="2006299513"/>
                    </a:ext>
                  </a:extLst>
                </a:gridCol>
              </a:tblGrid>
              <a:tr h="232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Spesa pubblica impegnata Misura 19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78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4.269.799,00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632.001,00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4.177.822,00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749.978,00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928.102,86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4.998.492,85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824.855,00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4.999.855,00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4.096.200,67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873.799,33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4.107.426,68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861.573,32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4.041.200,00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928.869,82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4.999.959,82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924.687,00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4.999.687,00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2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646.818,50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4.991.818,50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9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418.780,00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57.877.948,35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11.480.684,83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69.978.813,18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DF5A6F-8B24-3248-D2BB-E57B89613CD9}"/>
              </a:ext>
            </a:extLst>
          </p:cNvPr>
          <p:cNvSpPr txBox="1"/>
          <p:nvPr/>
        </p:nvSpPr>
        <p:spPr>
          <a:xfrm>
            <a:off x="2395892" y="500680"/>
            <a:ext cx="6208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</a:t>
            </a:r>
            <a:r>
              <a:rPr lang="it-IT" sz="1800" b="1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pesa pubblica impegnata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D10D76-BFA2-1909-9396-5B4E2FB9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0" y="336677"/>
            <a:ext cx="4376537" cy="36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332941-BBA6-9A85-88C2-D4FA2612EBEF}"/>
              </a:ext>
            </a:extLst>
          </p:cNvPr>
          <p:cNvSpPr txBox="1"/>
          <p:nvPr/>
        </p:nvSpPr>
        <p:spPr>
          <a:xfrm>
            <a:off x="10434870" y="683852"/>
            <a:ext cx="115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b="1" i="1" dirty="0">
                <a:solidFill>
                  <a:srgbClr val="286F47"/>
                </a:solidFill>
              </a:rPr>
              <a:t>superficie     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5387315-3707-7E3C-94D0-E6C9B64325EA}"/>
              </a:ext>
            </a:extLst>
          </p:cNvPr>
          <p:cNvSpPr txBox="1"/>
          <p:nvPr/>
        </p:nvSpPr>
        <p:spPr>
          <a:xfrm>
            <a:off x="4820547" y="1948961"/>
            <a:ext cx="2025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su intera regione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CCE0458-8E88-F91F-A51D-D0D2771FDD80}"/>
              </a:ext>
            </a:extLst>
          </p:cNvPr>
          <p:cNvSpPr txBox="1"/>
          <p:nvPr/>
        </p:nvSpPr>
        <p:spPr>
          <a:xfrm>
            <a:off x="4980199" y="3714113"/>
            <a:ext cx="1544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400" b="1" i="1" dirty="0">
                <a:solidFill>
                  <a:srgbClr val="286F47"/>
                </a:solidFill>
              </a:rPr>
              <a:t>su aree eleggibili</a:t>
            </a:r>
          </a:p>
          <a:p>
            <a:pPr marL="12700">
              <a:tabLst>
                <a:tab pos="1731963" algn="l"/>
              </a:tabLst>
              <a:defRPr/>
            </a:pPr>
            <a:r>
              <a:rPr lang="it-IT" sz="1400" b="1" i="1" dirty="0">
                <a:solidFill>
                  <a:srgbClr val="286F47"/>
                </a:solidFill>
              </a:rPr>
              <a:t>zone B, C e D</a:t>
            </a:r>
            <a:endParaRPr lang="it-IT" sz="1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D97D7D-89BA-4941-E5B2-605B7EADE2E0}"/>
              </a:ext>
            </a:extLst>
          </p:cNvPr>
          <p:cNvSpPr txBox="1"/>
          <p:nvPr/>
        </p:nvSpPr>
        <p:spPr>
          <a:xfrm>
            <a:off x="3860785" y="-80734"/>
            <a:ext cx="521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tabLst>
                <a:tab pos="1731963" algn="l"/>
              </a:tabLst>
              <a:defRPr/>
            </a:pPr>
            <a:r>
              <a:rPr lang="it-IT" sz="3600" b="1" i="1" dirty="0">
                <a:solidFill>
                  <a:srgbClr val="286F47"/>
                </a:solidFill>
              </a:rPr>
              <a:t>Incidenza aree LEADER</a:t>
            </a:r>
            <a:endParaRPr lang="it-IT" sz="3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262A3E-9771-185A-8484-AB1964BB2DF3}"/>
              </a:ext>
            </a:extLst>
          </p:cNvPr>
          <p:cNvSpPr txBox="1"/>
          <p:nvPr/>
        </p:nvSpPr>
        <p:spPr>
          <a:xfrm>
            <a:off x="6515883" y="682657"/>
            <a:ext cx="1650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286F47"/>
                </a:solidFill>
              </a:rPr>
              <a:t>comuni 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7507FC-5FA3-C684-9A18-955CB040223B}"/>
              </a:ext>
            </a:extLst>
          </p:cNvPr>
          <p:cNvSpPr txBox="1"/>
          <p:nvPr/>
        </p:nvSpPr>
        <p:spPr>
          <a:xfrm>
            <a:off x="8705170" y="677685"/>
            <a:ext cx="95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286F47"/>
                </a:solidFill>
              </a:rPr>
              <a:t>abitanti</a:t>
            </a:r>
            <a:endParaRPr lang="it-IT" dirty="0"/>
          </a:p>
        </p:txBody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5689F21-5400-5CFA-3D0C-4127CCA50DCF}"/>
              </a:ext>
            </a:extLst>
          </p:cNvPr>
          <p:cNvGraphicFramePr>
            <a:graphicFrameLocks noGrp="1"/>
          </p:cNvGraphicFramePr>
          <p:nvPr/>
        </p:nvGraphicFramePr>
        <p:xfrm>
          <a:off x="6955072" y="1020250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D4FB123A-8994-9223-97B1-D98B8225670E}"/>
              </a:ext>
            </a:extLst>
          </p:cNvPr>
          <p:cNvGraphicFramePr>
            <a:graphicFrameLocks noGrp="1"/>
          </p:cNvGraphicFramePr>
          <p:nvPr/>
        </p:nvGraphicFramePr>
        <p:xfrm>
          <a:off x="8767432" y="1021236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693474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679.163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912680"/>
                  </a:ext>
                </a:extLst>
              </a:tr>
            </a:tbl>
          </a:graphicData>
        </a:graphic>
      </p:graphicFrame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EE6F1ECD-B5ED-3DB8-6CA4-238336BA7799}"/>
              </a:ext>
            </a:extLst>
          </p:cNvPr>
          <p:cNvGraphicFramePr>
            <a:graphicFrameLocks noGrp="1"/>
          </p:cNvGraphicFramePr>
          <p:nvPr/>
        </p:nvGraphicFramePr>
        <p:xfrm>
          <a:off x="10582712" y="1022146"/>
          <a:ext cx="8255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4706607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6.601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569881"/>
                  </a:ext>
                </a:extLst>
              </a:tr>
            </a:tbl>
          </a:graphicData>
        </a:graphic>
      </p:graphicFrame>
      <p:grpSp>
        <p:nvGrpSpPr>
          <p:cNvPr id="30" name="Gruppo 29">
            <a:extLst>
              <a:ext uri="{FF2B5EF4-FFF2-40B4-BE49-F238E27FC236}">
                <a16:creationId xmlns:a16="http://schemas.microsoft.com/office/drawing/2014/main" id="{04FDF432-C359-D023-38C9-85B076CD3C1A}"/>
              </a:ext>
            </a:extLst>
          </p:cNvPr>
          <p:cNvGrpSpPr/>
          <p:nvPr/>
        </p:nvGrpSpPr>
        <p:grpSpPr>
          <a:xfrm>
            <a:off x="7161218" y="4875635"/>
            <a:ext cx="2279667" cy="789816"/>
            <a:chOff x="7161218" y="4875635"/>
            <a:chExt cx="2279667" cy="789816"/>
          </a:xfrm>
        </p:grpSpPr>
        <p:pic>
          <p:nvPicPr>
            <p:cNvPr id="22" name="Immagine 21" descr="Immagine che contiene verde&#10;&#10;Descrizione generata automaticamente">
              <a:extLst>
                <a:ext uri="{FF2B5EF4-FFF2-40B4-BE49-F238E27FC236}">
                  <a16:creationId xmlns:a16="http://schemas.microsoft.com/office/drawing/2014/main" id="{31726D78-9D33-FFE0-45B0-0FDE9956B40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218" y="4973807"/>
              <a:ext cx="180000" cy="1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72E5D14-EE1E-FEE0-4D19-CA2ED0690852}"/>
                </a:ext>
              </a:extLst>
            </p:cNvPr>
            <p:cNvSpPr txBox="1"/>
            <p:nvPr/>
          </p:nvSpPr>
          <p:spPr>
            <a:xfrm>
              <a:off x="7415095" y="4875635"/>
              <a:ext cx="2025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tabLst>
                  <a:tab pos="1731963" algn="l"/>
                </a:tabLst>
                <a:defRPr/>
              </a:pPr>
              <a:r>
                <a:rPr lang="it-IT" sz="1600" b="1" i="1" dirty="0">
                  <a:solidFill>
                    <a:srgbClr val="286F47"/>
                  </a:solidFill>
                </a:rPr>
                <a:t>LEADER</a:t>
              </a:r>
              <a:endParaRPr lang="it-IT" sz="1600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91A140A-B2D5-4FF4-B721-B96F5E7769EB}"/>
                </a:ext>
              </a:extLst>
            </p:cNvPr>
            <p:cNvSpPr txBox="1"/>
            <p:nvPr/>
          </p:nvSpPr>
          <p:spPr>
            <a:xfrm>
              <a:off x="7415095" y="5326897"/>
              <a:ext cx="2025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tabLst>
                  <a:tab pos="1731963" algn="l"/>
                </a:tabLst>
                <a:defRPr/>
              </a:pPr>
              <a:r>
                <a:rPr lang="it-IT" sz="1600" b="1" i="1" dirty="0">
                  <a:solidFill>
                    <a:srgbClr val="286F47"/>
                  </a:solidFill>
                </a:rPr>
                <a:t>non LEADER</a:t>
              </a:r>
              <a:endParaRPr lang="it-IT" sz="1600" dirty="0"/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7A46F1A6-166C-1320-99E6-196FED6C6F70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1218" y="5416165"/>
              <a:ext cx="180000" cy="1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6998E143-BB04-3A1F-C64A-D0F340E27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26" y="699890"/>
            <a:ext cx="4376537" cy="36617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D165CF-55FC-5353-0507-1257329D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536825"/>
            <a:ext cx="1530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0390C59-6355-4B37-91DB-256EF65B6E82}"/>
              </a:ext>
            </a:extLst>
          </p:cNvPr>
          <p:cNvGraphicFramePr>
            <a:graphicFrameLocks/>
          </p:cNvGraphicFramePr>
          <p:nvPr/>
        </p:nvGraphicFramePr>
        <p:xfrm>
          <a:off x="6467822" y="1156743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35B1AF0D-4F69-4F27-BA90-6D8C451239DC}"/>
              </a:ext>
            </a:extLst>
          </p:cNvPr>
          <p:cNvGraphicFramePr>
            <a:graphicFrameLocks/>
          </p:cNvGraphicFramePr>
          <p:nvPr/>
        </p:nvGraphicFramePr>
        <p:xfrm>
          <a:off x="8295339" y="1167846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5A2C252F-4AF6-4AAB-A5C3-0055F27BC29E}"/>
              </a:ext>
            </a:extLst>
          </p:cNvPr>
          <p:cNvGraphicFramePr>
            <a:graphicFrameLocks/>
          </p:cNvGraphicFramePr>
          <p:nvPr/>
        </p:nvGraphicFramePr>
        <p:xfrm>
          <a:off x="10122856" y="1222603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AE2C1AEB-FDF9-48FC-BE7C-776A36BEBC49}"/>
              </a:ext>
            </a:extLst>
          </p:cNvPr>
          <p:cNvGraphicFramePr>
            <a:graphicFrameLocks/>
          </p:cNvGraphicFramePr>
          <p:nvPr/>
        </p:nvGraphicFramePr>
        <p:xfrm>
          <a:off x="6549406" y="3112920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AFD683D3-05BB-41FF-8E58-DD37A6CC78D9}"/>
              </a:ext>
            </a:extLst>
          </p:cNvPr>
          <p:cNvGraphicFramePr>
            <a:graphicFrameLocks/>
          </p:cNvGraphicFramePr>
          <p:nvPr/>
        </p:nvGraphicFramePr>
        <p:xfrm>
          <a:off x="8399367" y="3192022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8C0C6A08-4B04-43A9-A410-BF82535A3145}"/>
              </a:ext>
            </a:extLst>
          </p:cNvPr>
          <p:cNvGraphicFramePr>
            <a:graphicFrameLocks/>
          </p:cNvGraphicFramePr>
          <p:nvPr/>
        </p:nvGraphicFramePr>
        <p:xfrm>
          <a:off x="10122856" y="3112406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67094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A8FF23CA-A8D9-58E6-EFC2-778BE203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500" y="3584354"/>
            <a:ext cx="2374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per una spesa pubblica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EF8939-C828-24AF-7E09-4386B1E1E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530" y="4090402"/>
            <a:ext cx="7270564" cy="17371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it-IT" sz="5400" b="1" dirty="0">
                <a:solidFill>
                  <a:srgbClr val="000000"/>
                </a:solidFill>
              </a:rPr>
              <a:t>57,8</a:t>
            </a:r>
          </a:p>
          <a:p>
            <a:pPr algn="ctr" fontAlgn="ctr">
              <a:buNone/>
            </a:pPr>
            <a:r>
              <a:rPr lang="it-IT" sz="5400" b="1" dirty="0">
                <a:solidFill>
                  <a:srgbClr val="000000"/>
                </a:solidFill>
              </a:rPr>
              <a:t>milioni di €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2EC51D-C8E1-AC7F-B07C-C9DB280D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"/>
            <a:ext cx="118332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LEADER - stato di implementazione delle SSL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24731614-0DCC-4B98-7E7A-702D99F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69" y="500063"/>
            <a:ext cx="3359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BANDI ADOTTATI DAI GAL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64608EB-69FB-DDED-12EF-8FB66AA8B33D}"/>
              </a:ext>
            </a:extLst>
          </p:cNvPr>
          <p:cNvSpPr/>
          <p:nvPr/>
        </p:nvSpPr>
        <p:spPr>
          <a:xfrm>
            <a:off x="5819076" y="1527048"/>
            <a:ext cx="347472" cy="960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C733D3-F932-CA07-F3CB-8BF0DA75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592" y="2574096"/>
            <a:ext cx="22424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5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176</a:t>
            </a:r>
          </a:p>
        </p:txBody>
      </p:sp>
    </p:spTree>
    <p:extLst>
      <p:ext uri="{BB962C8B-B14F-4D97-AF65-F5344CB8AC3E}">
        <p14:creationId xmlns:p14="http://schemas.microsoft.com/office/powerpoint/2010/main" val="90382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2EC51D-C8E1-AC7F-B07C-C9DB280D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"/>
            <a:ext cx="1183322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LEADER - stato di implementazione delle SSL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24731614-0DCC-4B98-7E7A-702D99F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69" y="500063"/>
            <a:ext cx="3359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BANDI ADOTTATI DAI GAL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77AA51C-591A-EE36-F18E-69151FF2614C}"/>
              </a:ext>
            </a:extLst>
          </p:cNvPr>
          <p:cNvGraphicFramePr>
            <a:graphicFrameLocks noGrp="1"/>
          </p:cNvGraphicFramePr>
          <p:nvPr/>
        </p:nvGraphicFramePr>
        <p:xfrm>
          <a:off x="465930" y="962026"/>
          <a:ext cx="11260138" cy="43862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1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Operazioni PSL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BANDI APPROVATI DAL CDA GAL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07"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Op.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 Misura 19.2</a:t>
                      </a:r>
                      <a:b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(Spesa </a:t>
                      </a:r>
                      <a:r>
                        <a:rPr lang="it-IT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</a:t>
                      </a: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(Spesa </a:t>
                      </a:r>
                      <a:r>
                        <a:rPr lang="it-IT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Pubbl</a:t>
                      </a: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4.269.799,00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4.269.799,00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4.177.821,80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4.177.821,80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4.223.000,00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4.040.500,00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4.100.000,00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4.145.000,00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4.100.000,00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4.090.871,68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4.090.871,68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4.107.426,68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4.107.426,68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4.041.200,00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4.041.200,00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4.071.000,00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4.045.000,00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4.315.000,00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4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4.146.000,01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4.146.000,01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26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4" marR="6844" marT="6843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57.872.619,17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57.872.619,17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6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1060522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1060522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3319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SOSTEGNO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2368296" y="1673416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 rilasciate</a:t>
            </a:r>
            <a:endParaRPr lang="it-IT" sz="16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/>
        </p:nvGraphicFramePr>
        <p:xfrm>
          <a:off x="4632496" y="1578494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1.087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/>
        </p:nvGraphicFramePr>
        <p:xfrm>
          <a:off x="7299962" y="1578166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81.997.282,51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2368296" y="2831656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ammissibili</a:t>
            </a:r>
            <a:endParaRPr lang="it-IT" sz="16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4C0A95-4C6C-F42F-3951-1BFD3582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19618"/>
              </p:ext>
            </p:extLst>
          </p:nvPr>
        </p:nvGraphicFramePr>
        <p:xfrm>
          <a:off x="4632496" y="2736734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937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72579"/>
              </p:ext>
            </p:extLst>
          </p:nvPr>
        </p:nvGraphicFramePr>
        <p:xfrm>
          <a:off x="7299962" y="2736406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66.951.191,30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9CC9F-3CAA-414C-F1EA-7C3B1E26A124}"/>
              </a:ext>
            </a:extLst>
          </p:cNvPr>
          <p:cNvSpPr txBox="1"/>
          <p:nvPr/>
        </p:nvSpPr>
        <p:spPr>
          <a:xfrm>
            <a:off x="1027179" y="4203665"/>
            <a:ext cx="3204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Finanziate</a:t>
            </a:r>
          </a:p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al netto delle rinunciate e decadute</a:t>
            </a: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29A1B96-D8B3-47E3-9397-494C394C8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97502"/>
              </p:ext>
            </p:extLst>
          </p:nvPr>
        </p:nvGraphicFramePr>
        <p:xfrm>
          <a:off x="4632496" y="4108743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730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C03E1B8-DADE-73D8-1E7B-A7A23F101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47318"/>
              </p:ext>
            </p:extLst>
          </p:nvPr>
        </p:nvGraphicFramePr>
        <p:xfrm>
          <a:off x="7299962" y="4108415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52.978.758,75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3E855D8-2C27-C577-8E29-F341D63DD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54760"/>
              </p:ext>
            </p:extLst>
          </p:nvPr>
        </p:nvGraphicFramePr>
        <p:xfrm>
          <a:off x="165253" y="847482"/>
          <a:ext cx="11810081" cy="46736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86">
                  <a:extLst>
                    <a:ext uri="{9D8B030D-6E8A-4147-A177-3AD203B41FA5}">
                      <a16:colId xmlns:a16="http://schemas.microsoft.com/office/drawing/2014/main" val="2089587587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stanziamento</a:t>
                      </a:r>
                    </a:p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19.2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RILASCIATE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AMMISSIBILI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DOMANDE DI SOSTEGNO finanziate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42"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43" marR="6843" marT="684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 richiesto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FUTUR@NIENE"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4.269.799,00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4.569.075,59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4.304.039,38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3.503.656,44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ARGIL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4.177.822,00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5.656.420,56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4.345.605,10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3.838.670,50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AURUNCI E VALLE DEI SANTI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4.223.000,00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5.416.279,23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4.618.575,78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4.232.842,55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TEVERINA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5.961.181,38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5.311.409,99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3.790.907,49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VETTE REATINE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6.023.971,75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4.991.930,84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3.684.842,52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CASTELLI ROMANI E MONTI PRENESTINI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6.431.134,53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5.464.170,72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3.975.751,19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SALTO-CICOLANO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6.011.880,82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4.747.641,92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3.681.260,97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4.096.200,67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7.248.730,16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5.602.573,50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3.510.092,52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ERNICI SIMBRUINI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4.107.426,68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5.257.462,23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4.885.191,52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4.032.072,02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ETRUSCO CIMINO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4.041.200,00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5.525.892,34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5.011.653,64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3.751.854,99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 DI PRE.GIO.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4.071.000,00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6.760.460,35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4.426.628,71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4.028.843,91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LAZIO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4.399.904,67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4.047.825,21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3.575.800,77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AMERINA, DELLE FORRE E DELL'AGRO FALISCO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4.315.000,00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5.828.189,25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4.812.177,54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3.776.465,57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TERRITORIO DEI PARCHI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239" marR="2323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4.146.000,00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6.906.699,65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4.381.610,95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3.595.697,41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894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974" marR="4974" marT="497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74" marR="4974" marT="497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57.877.948,35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81.997.282,51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66.951.034,80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52.978.758,85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568" name="CasellaDiTesto 3">
            <a:extLst>
              <a:ext uri="{FF2B5EF4-FFF2-40B4-BE49-F238E27FC236}">
                <a16:creationId xmlns:a16="http://schemas.microsoft.com/office/drawing/2014/main" id="{E708CF27-2A76-6933-8869-65F08EB6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410" y="467133"/>
            <a:ext cx="4343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accent1"/>
                </a:solidFill>
              </a:rPr>
              <a:t>M 19.2 DOMANDE DI SOSTEGNO RACCOLTE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C8D5B632-91E4-BA5F-B9A1-A8F6F0A8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44" y="28116"/>
            <a:ext cx="9409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b="1" cap="small" dirty="0">
                <a:solidFill>
                  <a:srgbClr val="002060"/>
                </a:solidFill>
                <a:cs typeface="Calibri" panose="020F0502020204030204" pitchFamily="34" charset="0"/>
              </a:rPr>
              <a:t>stato di attuazione della M 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C6E733B-3CCB-A4CB-0F8D-5155075011B7}"/>
              </a:ext>
            </a:extLst>
          </p:cNvPr>
          <p:cNvSpPr txBox="1"/>
          <p:nvPr/>
        </p:nvSpPr>
        <p:spPr>
          <a:xfrm>
            <a:off x="2043756" y="3784358"/>
            <a:ext cx="899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r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di cui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54C48DD-CB7B-FD1B-BDA5-84DCAA7A2FBC}"/>
              </a:ext>
            </a:extLst>
          </p:cNvPr>
          <p:cNvSpPr txBox="1"/>
          <p:nvPr/>
        </p:nvSpPr>
        <p:spPr>
          <a:xfrm>
            <a:off x="8429244" y="612284"/>
            <a:ext cx="52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€</a:t>
            </a:r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95A3A6-97ED-B213-7D29-EF96217EF091}"/>
              </a:ext>
            </a:extLst>
          </p:cNvPr>
          <p:cNvSpPr txBox="1"/>
          <p:nvPr/>
        </p:nvSpPr>
        <p:spPr>
          <a:xfrm>
            <a:off x="5231660" y="612284"/>
            <a:ext cx="359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n.</a:t>
            </a:r>
            <a:endParaRPr lang="it-IT" sz="1600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3ADF563D-DB42-23B2-11AC-EB8C627E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51" y="75710"/>
            <a:ext cx="3181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</a:rPr>
              <a:t>M 19.2 domande di pagamento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DEA509-C566-770E-68C4-A16FD456545C}"/>
              </a:ext>
            </a:extLst>
          </p:cNvPr>
          <p:cNvSpPr txBox="1"/>
          <p:nvPr/>
        </p:nvSpPr>
        <p:spPr>
          <a:xfrm>
            <a:off x="2368296" y="1225178"/>
            <a:ext cx="1636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totale rilasciate</a:t>
            </a:r>
            <a:endParaRPr lang="it-IT" sz="16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96217A2-CAEC-5092-4113-8DC3D8597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48920"/>
              </p:ext>
            </p:extLst>
          </p:nvPr>
        </p:nvGraphicFramePr>
        <p:xfrm>
          <a:off x="4632496" y="1130256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1.116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6721616-D767-4B85-F4D2-0F53DBCD1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36363"/>
              </p:ext>
            </p:extLst>
          </p:nvPr>
        </p:nvGraphicFramePr>
        <p:xfrm>
          <a:off x="7299962" y="1129928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50.249.687,22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945358-5C28-B9C3-EA32-75F52A982C6C}"/>
              </a:ext>
            </a:extLst>
          </p:cNvPr>
          <p:cNvSpPr txBox="1"/>
          <p:nvPr/>
        </p:nvSpPr>
        <p:spPr>
          <a:xfrm>
            <a:off x="2043756" y="2231767"/>
            <a:ext cx="1961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Istruite e liquidate</a:t>
            </a:r>
            <a:endParaRPr lang="it-IT" sz="1600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4C0A95-4C6C-F42F-3951-1BFD35825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11693"/>
              </p:ext>
            </p:extLst>
          </p:nvPr>
        </p:nvGraphicFramePr>
        <p:xfrm>
          <a:off x="4632496" y="2136845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848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8EE1538-75B2-2318-876E-68F8B492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82346"/>
              </p:ext>
            </p:extLst>
          </p:nvPr>
        </p:nvGraphicFramePr>
        <p:xfrm>
          <a:off x="7299962" y="2136517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 39.505.656,78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9CC9F-3CAA-414C-F1EA-7C3B1E26A124}"/>
              </a:ext>
            </a:extLst>
          </p:cNvPr>
          <p:cNvSpPr txBox="1"/>
          <p:nvPr/>
        </p:nvSpPr>
        <p:spPr>
          <a:xfrm>
            <a:off x="3321197" y="3266442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anticipi</a:t>
            </a:r>
            <a:endParaRPr lang="it-IT" sz="16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29A1B96-D8B3-47E3-9397-494C394C8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34812"/>
              </p:ext>
            </p:extLst>
          </p:nvPr>
        </p:nvGraphicFramePr>
        <p:xfrm>
          <a:off x="4632496" y="3171520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213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C03E1B8-DADE-73D8-1E7B-A7A23F101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93942"/>
              </p:ext>
            </p:extLst>
          </p:nvPr>
        </p:nvGraphicFramePr>
        <p:xfrm>
          <a:off x="7299962" y="3171192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13.034.799,66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E2D3CD-4868-962B-2CB9-1714C21F4207}"/>
              </a:ext>
            </a:extLst>
          </p:cNvPr>
          <p:cNvSpPr txBox="1"/>
          <p:nvPr/>
        </p:nvSpPr>
        <p:spPr>
          <a:xfrm>
            <a:off x="3321197" y="3825178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acconti</a:t>
            </a:r>
            <a:endParaRPr lang="it-IT" sz="1600" dirty="0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210E7CBD-153D-E94A-0B8C-395D3A880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99616"/>
              </p:ext>
            </p:extLst>
          </p:nvPr>
        </p:nvGraphicFramePr>
        <p:xfrm>
          <a:off x="4632496" y="3730256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195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BA142062-58DD-4F7B-CD9F-63165B85E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7878"/>
              </p:ext>
            </p:extLst>
          </p:nvPr>
        </p:nvGraphicFramePr>
        <p:xfrm>
          <a:off x="7299962" y="3729928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7.270.723,18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C5DA26-2C00-782C-052C-2288D4C36D17}"/>
              </a:ext>
            </a:extLst>
          </p:cNvPr>
          <p:cNvSpPr txBox="1"/>
          <p:nvPr/>
        </p:nvSpPr>
        <p:spPr>
          <a:xfrm>
            <a:off x="3321197" y="4420645"/>
            <a:ext cx="990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saldi</a:t>
            </a:r>
            <a:endParaRPr lang="it-IT" sz="1600" dirty="0"/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9F104055-CDBB-EA32-9240-843F74BB7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13802"/>
              </p:ext>
            </p:extLst>
          </p:nvPr>
        </p:nvGraphicFramePr>
        <p:xfrm>
          <a:off x="4632496" y="4325723"/>
          <a:ext cx="1557992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440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5F8D104C-953A-ACE6-3706-FDF66A1F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91782"/>
              </p:ext>
            </p:extLst>
          </p:nvPr>
        </p:nvGraphicFramePr>
        <p:xfrm>
          <a:off x="7299962" y="4325395"/>
          <a:ext cx="297789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19.200.133,94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D4CA3F61-0FBA-81D5-14EE-867AAEA4800C}"/>
              </a:ext>
            </a:extLst>
          </p:cNvPr>
          <p:cNvSpPr/>
          <p:nvPr/>
        </p:nvSpPr>
        <p:spPr>
          <a:xfrm>
            <a:off x="2943069" y="3266442"/>
            <a:ext cx="487490" cy="1492757"/>
          </a:xfrm>
          <a:prstGeom prst="leftBrace">
            <a:avLst>
              <a:gd name="adj1" fmla="val 8333"/>
              <a:gd name="adj2" fmla="val 473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16E0DC-8E3A-4E43-3B82-6559C60DD845}"/>
              </a:ext>
            </a:extLst>
          </p:cNvPr>
          <p:cNvSpPr txBox="1"/>
          <p:nvPr/>
        </p:nvSpPr>
        <p:spPr>
          <a:xfrm>
            <a:off x="10286532" y="1239733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richiesto</a:t>
            </a:r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A70F76-5748-3710-A306-E248949249AE}"/>
              </a:ext>
            </a:extLst>
          </p:cNvPr>
          <p:cNvSpPr txBox="1"/>
          <p:nvPr/>
        </p:nvSpPr>
        <p:spPr>
          <a:xfrm>
            <a:off x="10277856" y="2262544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liquidato</a:t>
            </a:r>
            <a:endParaRPr lang="it-IT" sz="12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119CB59-783E-C4EA-E052-C23FF44966C9}"/>
              </a:ext>
            </a:extLst>
          </p:cNvPr>
          <p:cNvSpPr txBox="1"/>
          <p:nvPr/>
        </p:nvSpPr>
        <p:spPr>
          <a:xfrm>
            <a:off x="1027180" y="5147544"/>
            <a:ext cx="2977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600" b="1" i="1" dirty="0">
                <a:solidFill>
                  <a:srgbClr val="286F47"/>
                </a:solidFill>
              </a:rPr>
              <a:t>Istruite e chiuse negativamente</a:t>
            </a:r>
            <a:endParaRPr lang="it-IT" sz="1600" dirty="0"/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1E5D9E60-226E-A601-6F1F-5B33F2A50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51773"/>
              </p:ext>
            </p:extLst>
          </p:nvPr>
        </p:nvGraphicFramePr>
        <p:xfrm>
          <a:off x="4632496" y="5052622"/>
          <a:ext cx="155799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992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6</a:t>
                      </a:r>
                      <a:endParaRPr lang="it-IT" sz="3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DF2A30AC-B758-9F97-4CED-174DEB931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70858"/>
              </p:ext>
            </p:extLst>
          </p:nvPr>
        </p:nvGraphicFramePr>
        <p:xfrm>
          <a:off x="7299962" y="5052294"/>
          <a:ext cx="297789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894">
                  <a:extLst>
                    <a:ext uri="{9D8B030D-6E8A-4147-A177-3AD203B41FA5}">
                      <a16:colId xmlns:a16="http://schemas.microsoft.com/office/drawing/2014/main" val="23189815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3600" u="none" strike="noStrike" dirty="0">
                          <a:effectLst/>
                        </a:rPr>
                        <a:t>183.500,41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88703"/>
                  </a:ext>
                </a:extLst>
              </a:tr>
            </a:tbl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4F9A1F-B4D2-6D5A-B9EF-363615395AF4}"/>
              </a:ext>
            </a:extLst>
          </p:cNvPr>
          <p:cNvSpPr txBox="1"/>
          <p:nvPr/>
        </p:nvSpPr>
        <p:spPr>
          <a:xfrm>
            <a:off x="10277856" y="5178321"/>
            <a:ext cx="1636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tabLst>
                <a:tab pos="1731963" algn="l"/>
              </a:tabLst>
              <a:defRPr/>
            </a:pPr>
            <a:r>
              <a:rPr lang="it-IT" sz="1200" b="1" i="1" dirty="0">
                <a:solidFill>
                  <a:srgbClr val="286F47"/>
                </a:solidFill>
              </a:rPr>
              <a:t>Importo richiesto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00069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1953</Words>
  <Application>Microsoft Office PowerPoint</Application>
  <PresentationFormat>Widescreen</PresentationFormat>
  <Paragraphs>1202</Paragraphs>
  <Slides>18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Aptos</vt:lpstr>
      <vt:lpstr>Aptos Narrow</vt:lpstr>
      <vt:lpstr>Arial</vt:lpstr>
      <vt:lpstr>Calibri</vt:lpstr>
      <vt:lpstr>Calibri Light</vt:lpstr>
      <vt:lpstr>Gill Sans MT</vt:lpstr>
      <vt:lpstr>Times New Roman</vt:lpstr>
      <vt:lpstr>TimesNewRomanPSMT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Tullio Tarcisio</dc:creator>
  <cp:lastModifiedBy>Roberta Pala</cp:lastModifiedBy>
  <cp:revision>72</cp:revision>
  <dcterms:created xsi:type="dcterms:W3CDTF">2021-11-23T15:58:14Z</dcterms:created>
  <dcterms:modified xsi:type="dcterms:W3CDTF">2025-01-29T08:44:38Z</dcterms:modified>
</cp:coreProperties>
</file>