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59" r:id="rId4"/>
    <p:sldId id="261" r:id="rId5"/>
    <p:sldId id="262" r:id="rId6"/>
    <p:sldId id="263" r:id="rId7"/>
    <p:sldId id="265" r:id="rId8"/>
    <p:sldId id="266" r:id="rId9"/>
    <p:sldId id="276" r:id="rId10"/>
    <p:sldId id="278" r:id="rId11"/>
    <p:sldId id="281" r:id="rId12"/>
    <p:sldId id="282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A2FF9-2414-4852-9357-1D2B8ED8CBBB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F5CC9-AA39-4215-AD46-D7DB066898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80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611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B8365-0A08-BF61-1A8E-79D7DD352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34199B1-FCF3-29B2-1FB6-4F08694C5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4D82149-0443-B967-FC9C-D7F768DA3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967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9F5FB-C682-5678-5C75-20190E3F3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9F2B718-1B5B-B4E6-DD0F-0E3EE484F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17B4185-0C5A-8D1E-6A53-DD80FF3810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061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F7AA4-DBE7-8EBB-C613-7478BA7C1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233B34C-677E-72A4-D6A8-AAAD10843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BBE0B43-8BBA-9270-C154-070478DCC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386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69E87-FD30-6FE1-0B38-BDCBAF2E5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AE94643-BEAE-6C2D-18CB-5BBB0BFBDE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ADBFBAE-D7B1-5C95-4F99-260A8C6EF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806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1C7CD-D9F0-1937-E6A4-016B35D1B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3F81D05-AF26-A560-B6EA-B9A3A0C19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5B7CDC0-B808-221B-0593-3FB5B934A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394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86F0B-AE81-7A38-F4A0-34F157AD6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8FCB776-DD0B-F81D-6CF9-57B0DDB302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F7ED445-2F67-2C00-3146-8CDC47CE7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986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6CC0E-6A9F-BF40-FA5B-533A18EAD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E35A0F5-CC1C-DA6E-15F4-04021F363E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737A46-633A-0E2D-FF17-72D77BF25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157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D9D58-365D-363D-6668-30565E6EA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04351C7-FDAA-9867-A571-8803EC37AC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7445491-670D-E613-E451-B5F882F6C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318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828DC-28E1-47AF-9B04-267E18FAD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2B07996-B2D8-3B1F-5AC1-EB464C598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53A6503-6E49-2FBF-F4E8-0753FA6A84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05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60970-B0C8-89B4-667D-D073A256A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A405478-A0A4-D5C3-3158-019D2F716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EC30E9A-F253-E374-CCB8-4F3BE47B4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00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350E4-3F94-0A1A-1BDC-6F42BCAB0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4CEB974-DEE3-FD6F-96A4-CF0B21445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4E7A644-F6E9-B090-1784-9BB375FA91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471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0A2F2-B1F9-C5D3-38B0-7860DFCFE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545643-897D-7DE2-CC5B-E2E1B2C0F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AEAAC9D-0FE5-CB34-FFB1-815B30013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16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01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EF0A0-39F9-4ADB-A4D5-1A3ECA704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1C11E41-0D03-10B1-2CA0-174B181140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F1BB552-F844-A4D3-DBF0-73666A500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8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2015E-3E49-64BA-77BB-D5365C37E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F453116-FBAC-36CF-DF0F-F4C33F7F5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BFEF15B-AA94-3592-04B7-B146C1728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097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2144D-11FD-9D86-904A-65CFC5E42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86E10C5-03C7-50C7-C34D-8108478CF1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3C4D9DC-DE26-BD39-D6D7-E1341DF15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885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56C1E-4BF7-0232-A018-193A2E1B8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08CC02E-9485-1335-A74E-4765E7567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815F44E-C5F7-9097-222B-C8B54B1B4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66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1AF42-38E9-2947-A49C-2CE600AC7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56F59BC-6FCE-7270-6BBC-770B8B346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8FD42EB-EFDC-D02C-29C3-DE1BFA3E5F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512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C9785-58DD-F44B-4C8E-7D7D83D8A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B467772-E970-0124-AF11-27FC46DB8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3C607AB-E0D9-5150-3408-4DD8C475B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6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2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6D97-8026-4B8E-B324-2F765F1E7C0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8AA9-5B1E-4E76-B3BC-09106BC16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23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6D97-8026-4B8E-B324-2F765F1E7C0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8AA9-5B1E-4E76-B3BC-09106BC16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51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e e data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Autore e data</a:t>
            </a:r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9814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6D97-8026-4B8E-B324-2F765F1E7C0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8AA9-5B1E-4E76-B3BC-09106BC16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82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6D97-8026-4B8E-B324-2F765F1E7C0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8AA9-5B1E-4E76-B3BC-09106BC16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44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6D97-8026-4B8E-B324-2F765F1E7C0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8AA9-5B1E-4E76-B3BC-09106BC16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26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6D97-8026-4B8E-B324-2F765F1E7C0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8AA9-5B1E-4E76-B3BC-09106BC16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61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6D97-8026-4B8E-B324-2F765F1E7C0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8AA9-5B1E-4E76-B3BC-09106BC16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05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6D97-8026-4B8E-B324-2F765F1E7C0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8AA9-5B1E-4E76-B3BC-09106BC16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69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6D97-8026-4B8E-B324-2F765F1E7C0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8AA9-5B1E-4E76-B3BC-09106BC16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29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6D97-8026-4B8E-B324-2F765F1E7C0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B8AA9-5B1E-4E76-B3BC-09106BC16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74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46D97-8026-4B8E-B324-2F765F1E7C0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B8AA9-5B1E-4E76-B3BC-09106BC16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106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lazioeuropa.it/pr-fesr/obblighi-di-comunicazion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1FAB018-7702-70BE-9C24-12D6C79C8D77}"/>
              </a:ext>
            </a:extLst>
          </p:cNvPr>
          <p:cNvSpPr/>
          <p:nvPr/>
        </p:nvSpPr>
        <p:spPr>
          <a:xfrm>
            <a:off x="0" y="0"/>
            <a:ext cx="12177541" cy="6997700"/>
          </a:xfrm>
          <a:custGeom>
            <a:avLst/>
            <a:gdLst/>
            <a:ahLst/>
            <a:cxnLst/>
            <a:rect l="l" t="t" r="r" b="b"/>
            <a:pathLst>
              <a:path w="12187082" h="6840000">
                <a:moveTo>
                  <a:pt x="0" y="0"/>
                </a:moveTo>
                <a:lnTo>
                  <a:pt x="12187082" y="0"/>
                </a:lnTo>
                <a:lnTo>
                  <a:pt x="12187082" y="6840000"/>
                </a:lnTo>
                <a:lnTo>
                  <a:pt x="0" y="68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096557A-5D57-D147-9CEA-41A01ADACC81}"/>
              </a:ext>
            </a:extLst>
          </p:cNvPr>
          <p:cNvSpPr txBox="1">
            <a:spLocks/>
          </p:cNvSpPr>
          <p:nvPr/>
        </p:nvSpPr>
        <p:spPr>
          <a:xfrm>
            <a:off x="0" y="2241549"/>
            <a:ext cx="12192000" cy="1841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i="1" dirty="0">
                <a:solidFill>
                  <a:schemeClr val="bg1"/>
                </a:solidFill>
                <a:latin typeface="Gill Sans MT" panose="020B0502020104020203" pitchFamily="34" charset="0"/>
              </a:rPr>
              <a:t>Deliberazione n. 1119 del 19/12/2024</a:t>
            </a:r>
          </a:p>
          <a:p>
            <a:pPr algn="ctr"/>
            <a:endParaRPr lang="it-IT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it-IT" sz="5300" b="1" dirty="0">
                <a:solidFill>
                  <a:schemeClr val="bg1"/>
                </a:solidFill>
                <a:latin typeface="Gill Sans MT" panose="020B0502020104020203" pitchFamily="34" charset="0"/>
              </a:rPr>
              <a:t>INCONTRO OPERATIVO PER L’ATTUAZIONE DEGLI INTERVENTI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0491FE55-2604-3549-BBE1-D3A794791927}"/>
              </a:ext>
            </a:extLst>
          </p:cNvPr>
          <p:cNvSpPr txBox="1">
            <a:spLocks/>
          </p:cNvSpPr>
          <p:nvPr/>
        </p:nvSpPr>
        <p:spPr>
          <a:xfrm>
            <a:off x="2564886" y="4273551"/>
            <a:ext cx="7410450" cy="446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3200" dirty="0">
                <a:solidFill>
                  <a:schemeClr val="bg1"/>
                </a:solidFill>
                <a:latin typeface="Gill Sans MT" panose="020B0502020104020203" pitchFamily="34" charset="0"/>
              </a:rPr>
              <a:t>8 luglio 2025</a:t>
            </a:r>
          </a:p>
        </p:txBody>
      </p:sp>
    </p:spTree>
    <p:extLst>
      <p:ext uri="{BB962C8B-B14F-4D97-AF65-F5344CB8AC3E}">
        <p14:creationId xmlns:p14="http://schemas.microsoft.com/office/powerpoint/2010/main" val="10109442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AEB19-DA71-BFD7-6F2C-7226B6264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magine" descr="Immagine">
            <a:extLst>
              <a:ext uri="{FF2B5EF4-FFF2-40B4-BE49-F238E27FC236}">
                <a16:creationId xmlns:a16="http://schemas.microsoft.com/office/drawing/2014/main" id="{297607CC-90EE-EE27-795A-216486BFB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magine" descr="Immagine">
            <a:extLst>
              <a:ext uri="{FF2B5EF4-FFF2-40B4-BE49-F238E27FC236}">
                <a16:creationId xmlns:a16="http://schemas.microsoft.com/office/drawing/2014/main" id="{D040F6B1-50E9-A76D-BD49-698D1C5C3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57EEA6E-E68A-6F9C-A89C-1D66246881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ACDD023-158C-93AB-DA7B-6B0AC543AEBC}"/>
              </a:ext>
            </a:extLst>
          </p:cNvPr>
          <p:cNvSpPr/>
          <p:nvPr/>
        </p:nvSpPr>
        <p:spPr>
          <a:xfrm>
            <a:off x="1682230" y="1114867"/>
            <a:ext cx="5508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Timeline e milestone intervento</a:t>
            </a:r>
          </a:p>
        </p:txBody>
      </p:sp>
      <p:sp>
        <p:nvSpPr>
          <p:cNvPr id="6" name="Rettangolo arrotondato 7">
            <a:extLst>
              <a:ext uri="{FF2B5EF4-FFF2-40B4-BE49-F238E27FC236}">
                <a16:creationId xmlns:a16="http://schemas.microsoft.com/office/drawing/2014/main" id="{14585933-99FB-5432-CC40-061841D44DB9}"/>
              </a:ext>
            </a:extLst>
          </p:cNvPr>
          <p:cNvSpPr/>
          <p:nvPr/>
        </p:nvSpPr>
        <p:spPr>
          <a:xfrm>
            <a:off x="293746" y="213778"/>
            <a:ext cx="9718001" cy="92146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b="1" i="1">
                <a:solidFill>
                  <a:srgbClr val="00B050"/>
                </a:solidFill>
                <a:latin typeface="Gill Sans MT" panose="020B0502020104020203" pitchFamily="34" charset="0"/>
              </a:rPr>
              <a:t>FOCUS</a:t>
            </a:r>
            <a:r>
              <a:rPr lang="it-IT" sz="3600" b="1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it-IT" sz="2800" b="1">
                <a:solidFill>
                  <a:srgbClr val="0070C0"/>
                </a:solidFill>
                <a:latin typeface="Gill Sans MT" panose="020B0502020104020203" pitchFamily="34" charset="0"/>
              </a:rPr>
              <a:t>SUGLI OBBLIGHI DEL BENEFICIARIO</a:t>
            </a:r>
            <a:endParaRPr lang="it-IT" sz="2800" b="1" dirty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5C83875-B7F8-ED36-57E7-7C8DFCBDF5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628" b="4628"/>
          <a:stretch>
            <a:fillRect/>
          </a:stretch>
        </p:blipFill>
        <p:spPr>
          <a:xfrm>
            <a:off x="2126350" y="1407011"/>
            <a:ext cx="6509995" cy="4564646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331768B5-E1EC-0EA3-2F77-3A248A197974}"/>
              </a:ext>
            </a:extLst>
          </p:cNvPr>
          <p:cNvGrpSpPr/>
          <p:nvPr/>
        </p:nvGrpSpPr>
        <p:grpSpPr>
          <a:xfrm>
            <a:off x="8865326" y="2931866"/>
            <a:ext cx="2599032" cy="430887"/>
            <a:chOff x="8865326" y="2746222"/>
            <a:chExt cx="2599032" cy="430887"/>
          </a:xfrm>
        </p:grpSpPr>
        <p:pic>
          <p:nvPicPr>
            <p:cNvPr id="9" name="Elemento grafico 8" descr="Bandiera1 con riempimento a tinta unita">
              <a:extLst>
                <a:ext uri="{FF2B5EF4-FFF2-40B4-BE49-F238E27FC236}">
                  <a16:creationId xmlns:a16="http://schemas.microsoft.com/office/drawing/2014/main" id="{32DF58C2-5CB7-4230-9CB7-23E85A806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865326" y="2812469"/>
              <a:ext cx="329172" cy="329172"/>
            </a:xfrm>
            <a:prstGeom prst="rect">
              <a:avLst/>
            </a:prstGeom>
          </p:spPr>
        </p:pic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AE9DF419-53EE-4C94-AEBD-23769427D972}"/>
                </a:ext>
              </a:extLst>
            </p:cNvPr>
            <p:cNvSpPr/>
            <p:nvPr/>
          </p:nvSpPr>
          <p:spPr>
            <a:xfrm>
              <a:off x="9194498" y="2746222"/>
              <a:ext cx="22698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100" i="1" dirty="0">
                  <a:latin typeface="Gill Sans MT" panose="020B0502020104020203" pitchFamily="34" charset="0"/>
                </a:rPr>
                <a:t>Limite max previsto per la trasmissione a RGA</a:t>
              </a:r>
            </a:p>
          </p:txBody>
        </p:sp>
      </p:grpSp>
      <p:pic>
        <p:nvPicPr>
          <p:cNvPr id="12" name="Elemento grafico 11" descr="Bandiera1 con riempimento a tinta unita">
            <a:extLst>
              <a:ext uri="{FF2B5EF4-FFF2-40B4-BE49-F238E27FC236}">
                <a16:creationId xmlns:a16="http://schemas.microsoft.com/office/drawing/2014/main" id="{4D11917A-E825-1029-1527-3ACE6837A8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65326" y="3429000"/>
            <a:ext cx="329172" cy="329172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973A4A9-3E24-E644-CD81-ECB49F7A43F1}"/>
              </a:ext>
            </a:extLst>
          </p:cNvPr>
          <p:cNvSpPr/>
          <p:nvPr/>
        </p:nvSpPr>
        <p:spPr>
          <a:xfrm>
            <a:off x="9194498" y="3362753"/>
            <a:ext cx="22698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i="1" dirty="0">
                <a:latin typeface="Gill Sans MT" panose="020B0502020104020203" pitchFamily="34" charset="0"/>
              </a:rPr>
              <a:t>Trasmissione a RGA in coerenza con la tempistica prevista dal cronoprogramma e comunque ogni 31 maggio e 31 ottobre nel periodo di durata dell’intervento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603D4E7D-DEC4-A2B9-9E1F-85194A48D7CF}"/>
              </a:ext>
            </a:extLst>
          </p:cNvPr>
          <p:cNvSpPr/>
          <p:nvPr/>
        </p:nvSpPr>
        <p:spPr>
          <a:xfrm>
            <a:off x="8865326" y="2656350"/>
            <a:ext cx="2661976" cy="164512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4568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764FF-E823-A76D-2CF3-2C4A584C1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magine" descr="Immagine">
            <a:extLst>
              <a:ext uri="{FF2B5EF4-FFF2-40B4-BE49-F238E27FC236}">
                <a16:creationId xmlns:a16="http://schemas.microsoft.com/office/drawing/2014/main" id="{C27D669F-8971-AD66-2D09-3717BAD53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magine" descr="Immagine">
            <a:extLst>
              <a:ext uri="{FF2B5EF4-FFF2-40B4-BE49-F238E27FC236}">
                <a16:creationId xmlns:a16="http://schemas.microsoft.com/office/drawing/2014/main" id="{3A34B9F7-7489-111F-103A-47A0DB583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A672693-AF6C-5829-9704-7E1D98941B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155BB70-EDAF-2123-1301-07285F7BEE2E}"/>
              </a:ext>
            </a:extLst>
          </p:cNvPr>
          <p:cNvSpPr/>
          <p:nvPr/>
        </p:nvSpPr>
        <p:spPr>
          <a:xfrm>
            <a:off x="1838094" y="1130256"/>
            <a:ext cx="8083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Cronoprogramma tipo per attività intervento</a:t>
            </a:r>
          </a:p>
        </p:txBody>
      </p:sp>
      <p:sp>
        <p:nvSpPr>
          <p:cNvPr id="6" name="Rettangolo arrotondato 7">
            <a:extLst>
              <a:ext uri="{FF2B5EF4-FFF2-40B4-BE49-F238E27FC236}">
                <a16:creationId xmlns:a16="http://schemas.microsoft.com/office/drawing/2014/main" id="{F321F3E2-78BE-964A-CD57-9A6F545DE311}"/>
              </a:ext>
            </a:extLst>
          </p:cNvPr>
          <p:cNvSpPr/>
          <p:nvPr/>
        </p:nvSpPr>
        <p:spPr>
          <a:xfrm>
            <a:off x="293746" y="213778"/>
            <a:ext cx="9718001" cy="92146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FOCUS</a:t>
            </a:r>
            <a:r>
              <a:rPr lang="it-IT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SUGLI OBBLIGHI DEL BENEFICIARIO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DAEDCA-D9E4-5494-41B4-2CC2ED367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3114" y="1653476"/>
            <a:ext cx="8083672" cy="438102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BA0F1A2A-7A07-118A-F788-CC93641DD8D0}"/>
              </a:ext>
            </a:extLst>
          </p:cNvPr>
          <p:cNvSpPr/>
          <p:nvPr/>
        </p:nvSpPr>
        <p:spPr>
          <a:xfrm>
            <a:off x="2341548" y="2684453"/>
            <a:ext cx="1333144" cy="400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966326E-726E-4093-756E-67BC7362BC09}"/>
              </a:ext>
            </a:extLst>
          </p:cNvPr>
          <p:cNvSpPr/>
          <p:nvPr/>
        </p:nvSpPr>
        <p:spPr>
          <a:xfrm>
            <a:off x="2019974" y="2480434"/>
            <a:ext cx="1654718" cy="3491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A32DDFC-838F-E0C0-EB89-DBA0E41CD4BD}"/>
              </a:ext>
            </a:extLst>
          </p:cNvPr>
          <p:cNvSpPr/>
          <p:nvPr/>
        </p:nvSpPr>
        <p:spPr>
          <a:xfrm>
            <a:off x="2144994" y="3085032"/>
            <a:ext cx="1529698" cy="343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6C3D78FB-5C02-6C6E-143C-49E54F5336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01839" y="2057940"/>
            <a:ext cx="1263202" cy="642519"/>
            <a:chOff x="-229725" y="-933189"/>
            <a:chExt cx="1269936" cy="634546"/>
          </a:xfrm>
          <a:effectLst/>
        </p:grpSpPr>
        <p:cxnSp>
          <p:nvCxnSpPr>
            <p:cNvPr id="22" name="Connettore a gomito 21">
              <a:extLst>
                <a:ext uri="{FF2B5EF4-FFF2-40B4-BE49-F238E27FC236}">
                  <a16:creationId xmlns:a16="http://schemas.microsoft.com/office/drawing/2014/main" id="{CDFB5015-F631-EC3F-B533-D5CFF6DEDD46}"/>
                </a:ext>
              </a:extLst>
            </p:cNvPr>
            <p:cNvCxnSpPr>
              <a:cxnSpLocks noChangeShapeType="1"/>
              <a:endCxn id="23" idx="1"/>
            </p:cNvCxnSpPr>
            <p:nvPr/>
          </p:nvCxnSpPr>
          <p:spPr bwMode="auto">
            <a:xfrm flipV="1">
              <a:off x="-229725" y="-679876"/>
              <a:ext cx="469151" cy="381233"/>
            </a:xfrm>
            <a:prstGeom prst="bentConnector3">
              <a:avLst>
                <a:gd name="adj1" fmla="val 50000"/>
              </a:avLst>
            </a:prstGeom>
            <a:noFill/>
            <a:ln w="15875" algn="ctr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CasellaDiTesto 3">
              <a:extLst>
                <a:ext uri="{FF2B5EF4-FFF2-40B4-BE49-F238E27FC236}">
                  <a16:creationId xmlns:a16="http://schemas.microsoft.com/office/drawing/2014/main" id="{D0EF3A83-166F-4AF3-A5E7-0CC89ABBDBAC}"/>
                </a:ext>
              </a:extLst>
            </p:cNvPr>
            <p:cNvSpPr txBox="1"/>
            <p:nvPr/>
          </p:nvSpPr>
          <p:spPr>
            <a:xfrm>
              <a:off x="239426" y="-933189"/>
              <a:ext cx="800785" cy="50662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FF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700" b="0" dirty="0">
                  <a:solidFill>
                    <a:srgbClr val="FF0000"/>
                  </a:solidFill>
                  <a:latin typeface="Gill Sans MT" panose="020B0502020104020203" pitchFamily="34" charset="0"/>
                </a:rPr>
                <a:t>comprende le</a:t>
              </a:r>
              <a:r>
                <a:rPr lang="it-IT" sz="700" b="0" baseline="0" dirty="0">
                  <a:solidFill>
                    <a:srgbClr val="FF0000"/>
                  </a:solidFill>
                  <a:latin typeface="Gill Sans MT" panose="020B0502020104020203" pitchFamily="34" charset="0"/>
                </a:rPr>
                <a:t> </a:t>
              </a:r>
              <a:r>
                <a:rPr lang="it-IT" sz="700" b="0" dirty="0">
                  <a:solidFill>
                    <a:srgbClr val="FF0000"/>
                  </a:solidFill>
                  <a:latin typeface="Gill Sans MT" panose="020B0502020104020203" pitchFamily="34" charset="0"/>
                </a:rPr>
                <a:t> procedure di permitting ove necessarie</a:t>
              </a: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ACDA5DF0-3A90-4B8B-80B3-1D87E3AC03DE}"/>
              </a:ext>
            </a:extLst>
          </p:cNvPr>
          <p:cNvGrpSpPr>
            <a:grpSpLocks/>
          </p:cNvGrpSpPr>
          <p:nvPr/>
        </p:nvGrpSpPr>
        <p:grpSpPr bwMode="auto">
          <a:xfrm>
            <a:off x="3811303" y="2826449"/>
            <a:ext cx="1290535" cy="1443395"/>
            <a:chOff x="93438" y="43447"/>
            <a:chExt cx="1194319" cy="1246848"/>
          </a:xfrm>
        </p:grpSpPr>
        <p:cxnSp>
          <p:nvCxnSpPr>
            <p:cNvPr id="29" name="Connettore a gomito 28">
              <a:extLst>
                <a:ext uri="{FF2B5EF4-FFF2-40B4-BE49-F238E27FC236}">
                  <a16:creationId xmlns:a16="http://schemas.microsoft.com/office/drawing/2014/main" id="{F90C1AC3-976B-92CF-5A34-73535CAE7E8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105337" y="122382"/>
              <a:ext cx="261355" cy="103485"/>
            </a:xfrm>
            <a:prstGeom prst="bentConnector3">
              <a:avLst>
                <a:gd name="adj1" fmla="val 50000"/>
              </a:avLst>
            </a:prstGeom>
            <a:noFill/>
            <a:ln w="15875" algn="ctr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CasellaDiTesto 3">
              <a:extLst>
                <a:ext uri="{FF2B5EF4-FFF2-40B4-BE49-F238E27FC236}">
                  <a16:creationId xmlns:a16="http://schemas.microsoft.com/office/drawing/2014/main" id="{9AB7C426-6E50-A07E-854E-77A23628C707}"/>
                </a:ext>
              </a:extLst>
            </p:cNvPr>
            <p:cNvSpPr txBox="1"/>
            <p:nvPr/>
          </p:nvSpPr>
          <p:spPr>
            <a:xfrm>
              <a:off x="93438" y="298820"/>
              <a:ext cx="1131628" cy="99147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FF0000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700" b="0" dirty="0">
                  <a:solidFill>
                    <a:srgbClr val="FF0000"/>
                  </a:solidFill>
                  <a:latin typeface="Gill Sans MT" panose="020B0502020104020203" pitchFamily="34" charset="0"/>
                </a:rPr>
                <a:t>nel progetto esecutivo si</a:t>
              </a:r>
              <a:r>
                <a:rPr lang="it-IT" sz="700" b="0" baseline="0" dirty="0">
                  <a:solidFill>
                    <a:srgbClr val="FF0000"/>
                  </a:solidFill>
                  <a:latin typeface="Gill Sans MT" panose="020B0502020104020203" pitchFamily="34" charset="0"/>
                </a:rPr>
                <a:t> dovrà tenere conto nel caso di impianti FER installati in copertura, ove pertinente, degli eventuali lavori necessari  alla riduzione del rischio incendi di cui alla </a:t>
              </a:r>
              <a:r>
                <a:rPr lang="it-IT" sz="700" b="0" baseline="0" dirty="0">
                  <a:solidFill>
                    <a:srgbClr val="FF0000"/>
                  </a:solidFill>
                  <a:highlight>
                    <a:srgbClr val="FFFF00"/>
                  </a:highlight>
                  <a:latin typeface="Gill Sans MT" panose="020B0502020104020203" pitchFamily="34" charset="0"/>
                </a:rPr>
                <a:t>Nota n. 1324 del 07/02/2012 ??????</a:t>
              </a:r>
              <a:endParaRPr lang="it-IT" sz="700" b="0" dirty="0">
                <a:solidFill>
                  <a:srgbClr val="FF0000"/>
                </a:solidFill>
                <a:highlight>
                  <a:srgbClr val="FFFF00"/>
                </a:highlight>
                <a:latin typeface="Gill Sans MT" panose="020B0502020104020203" pitchFamily="34" charset="0"/>
              </a:endParaRPr>
            </a:p>
          </p:txBody>
        </p:sp>
      </p:grpSp>
      <p:sp>
        <p:nvSpPr>
          <p:cNvPr id="33" name="CasellaDiTesto 3">
            <a:extLst>
              <a:ext uri="{FF2B5EF4-FFF2-40B4-BE49-F238E27FC236}">
                <a16:creationId xmlns:a16="http://schemas.microsoft.com/office/drawing/2014/main" id="{920B7FA2-1F00-2FB8-2AB1-0E50DBC973F7}"/>
              </a:ext>
            </a:extLst>
          </p:cNvPr>
          <p:cNvSpPr txBox="1"/>
          <p:nvPr/>
        </p:nvSpPr>
        <p:spPr bwMode="auto">
          <a:xfrm>
            <a:off x="6424891" y="4577997"/>
            <a:ext cx="1125627" cy="87543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700" b="0" dirty="0">
                <a:solidFill>
                  <a:srgbClr val="FF0000"/>
                </a:solidFill>
                <a:latin typeface="Gill Sans MT" panose="020B0502020104020203" pitchFamily="34" charset="0"/>
              </a:rPr>
              <a:t>Comprensivi delle </a:t>
            </a:r>
            <a:r>
              <a:rPr lang="it-IT" sz="700" dirty="0">
                <a:solidFill>
                  <a:srgbClr val="FF0000"/>
                </a:solidFill>
                <a:latin typeface="Gill Sans MT" panose="020B0502020104020203" pitchFamily="34" charset="0"/>
              </a:rPr>
              <a:t>eventuali lavorazioni previste dal progetto esecutivo per la riduzione del </a:t>
            </a:r>
            <a:r>
              <a:rPr lang="it-IT" sz="700" b="0" baseline="0" dirty="0">
                <a:solidFill>
                  <a:srgbClr val="FF0000"/>
                </a:solidFill>
                <a:latin typeface="Gill Sans MT" panose="020B0502020104020203" pitchFamily="34" charset="0"/>
              </a:rPr>
              <a:t>rischio incendi di cui alla Nota n. 1324 del 07/02/2012 </a:t>
            </a:r>
            <a:endParaRPr lang="it-IT" sz="700" b="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36" name="Connettore a gomito 35">
            <a:extLst>
              <a:ext uri="{FF2B5EF4-FFF2-40B4-BE49-F238E27FC236}">
                <a16:creationId xmlns:a16="http://schemas.microsoft.com/office/drawing/2014/main" id="{0394E246-A1E1-EDCA-8FD1-60A1B84DF0A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906854" y="4377943"/>
            <a:ext cx="264639" cy="102936"/>
          </a:xfrm>
          <a:prstGeom prst="bentConnector3">
            <a:avLst>
              <a:gd name="adj1" fmla="val 50000"/>
            </a:avLst>
          </a:prstGeom>
          <a:noFill/>
          <a:ln w="15875" algn="ctr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CCF0A6A-BCCC-3E7D-3A06-E8601DF5D1AD}"/>
              </a:ext>
            </a:extLst>
          </p:cNvPr>
          <p:cNvSpPr txBox="1"/>
          <p:nvPr/>
        </p:nvSpPr>
        <p:spPr>
          <a:xfrm>
            <a:off x="1963114" y="2671056"/>
            <a:ext cx="172867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it-IT" sz="7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Attività 1: Affidamento incarico progettazione,   </a:t>
            </a:r>
            <a:br>
              <a:rPr lang="it-IT" sz="7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</a:br>
            <a:r>
              <a:rPr lang="it-IT" sz="7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redazione progetto esecutivo (PE)</a:t>
            </a:r>
            <a:r>
              <a:rPr lang="it-IT" sz="700" dirty="0"/>
              <a:t> 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039D0F8-D4B8-C431-A2D4-EA77FE85CDFE}"/>
              </a:ext>
            </a:extLst>
          </p:cNvPr>
          <p:cNvSpPr txBox="1"/>
          <p:nvPr/>
        </p:nvSpPr>
        <p:spPr>
          <a:xfrm>
            <a:off x="2163993" y="3012490"/>
            <a:ext cx="152969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it-IT" sz="7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Attività 2: Validazione e approvazione PE </a:t>
            </a:r>
          </a:p>
          <a:p>
            <a:pPr algn="r"/>
            <a:r>
              <a:rPr lang="it-IT" sz="7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predisposizione documentazione gara</a:t>
            </a:r>
            <a:endParaRPr lang="it-IT" sz="700" dirty="0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907770D-8A8B-7CD7-EF18-13B9AD6E5246}"/>
              </a:ext>
            </a:extLst>
          </p:cNvPr>
          <p:cNvSpPr txBox="1"/>
          <p:nvPr/>
        </p:nvSpPr>
        <p:spPr>
          <a:xfrm>
            <a:off x="2106080" y="2480434"/>
            <a:ext cx="172867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>
            <a:spAutoFit/>
          </a:bodyPr>
          <a:lstStyle/>
          <a:p>
            <a:pPr algn="r"/>
            <a:r>
              <a:rPr lang="it-IT" sz="7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Attività 0: Diagnosi energetica)</a:t>
            </a:r>
            <a:r>
              <a:rPr lang="it-IT" sz="700" dirty="0"/>
              <a:t> 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AAE36BB7-9F3E-A100-1EF1-66E39B07E84F}"/>
              </a:ext>
            </a:extLst>
          </p:cNvPr>
          <p:cNvSpPr txBox="1"/>
          <p:nvPr/>
        </p:nvSpPr>
        <p:spPr>
          <a:xfrm>
            <a:off x="2144994" y="3310834"/>
            <a:ext cx="152969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it-IT" sz="7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Attività 3: Espletamento gara e aggiudicazione</a:t>
            </a:r>
            <a:endParaRPr lang="it-IT" sz="700" dirty="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91C0C07-CA04-75C0-C3BE-62056178F17F}"/>
              </a:ext>
            </a:extLst>
          </p:cNvPr>
          <p:cNvSpPr txBox="1"/>
          <p:nvPr/>
        </p:nvSpPr>
        <p:spPr>
          <a:xfrm>
            <a:off x="2162086" y="3590464"/>
            <a:ext cx="152969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it-IT" sz="7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Attività 4: Verifica requisiti aggiudicatario e stipula contratto di appalto</a:t>
            </a:r>
            <a:endParaRPr lang="it-IT" sz="700" dirty="0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3843007B-5EE5-DE18-58F9-1EFFB9B0816B}"/>
              </a:ext>
            </a:extLst>
          </p:cNvPr>
          <p:cNvSpPr txBox="1"/>
          <p:nvPr/>
        </p:nvSpPr>
        <p:spPr>
          <a:xfrm>
            <a:off x="2019974" y="3888808"/>
            <a:ext cx="165471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it-IT" sz="7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Attività 5: ESECUZIONE LAVORI: </a:t>
            </a:r>
          </a:p>
          <a:p>
            <a:pPr algn="r"/>
            <a:r>
              <a:rPr lang="it-IT" sz="7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Allestimento cantiere ed opere provvisionali</a:t>
            </a:r>
            <a:endParaRPr lang="it-IT" sz="700" dirty="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F3A329FD-B88C-98D8-B820-C2862D7DC829}"/>
              </a:ext>
            </a:extLst>
          </p:cNvPr>
          <p:cNvSpPr txBox="1"/>
          <p:nvPr/>
        </p:nvSpPr>
        <p:spPr>
          <a:xfrm>
            <a:off x="2040589" y="4203606"/>
            <a:ext cx="165471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it-IT" sz="7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Attività 6:  Interventi  efficientamento involucro edilizie</a:t>
            </a:r>
            <a:endParaRPr lang="it-IT" sz="700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8200942-299E-A161-4DDC-455575B5E0FF}"/>
              </a:ext>
            </a:extLst>
          </p:cNvPr>
          <p:cNvSpPr txBox="1"/>
          <p:nvPr/>
        </p:nvSpPr>
        <p:spPr>
          <a:xfrm>
            <a:off x="2030660" y="4511002"/>
            <a:ext cx="165471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it-IT" sz="7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Attività 7:  Interventi  di efficientamento e adeguamento impiantistico</a:t>
            </a:r>
            <a:endParaRPr lang="it-IT" sz="700" dirty="0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EDAB8548-F421-8528-F87F-7303F519BF1E}"/>
              </a:ext>
            </a:extLst>
          </p:cNvPr>
          <p:cNvSpPr txBox="1"/>
          <p:nvPr/>
        </p:nvSpPr>
        <p:spPr>
          <a:xfrm>
            <a:off x="2037493" y="4832856"/>
            <a:ext cx="1654718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it-IT" sz="7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Attività 8:  Installazione impianti FER</a:t>
            </a:r>
            <a:endParaRPr lang="it-IT" sz="700" dirty="0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1CB1BEF-842A-AB1A-41DC-5A126CB29785}"/>
              </a:ext>
            </a:extLst>
          </p:cNvPr>
          <p:cNvSpPr txBox="1"/>
          <p:nvPr/>
        </p:nvSpPr>
        <p:spPr>
          <a:xfrm>
            <a:off x="2037066" y="5069153"/>
            <a:ext cx="1654718" cy="3231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it-IT" sz="7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Attività 9:  Collaudi impiantistici e avvio iter di allaccio alla rete EE degli impianti FER (se </a:t>
            </a:r>
            <a:r>
              <a:rPr lang="it-IT" sz="700" b="0" i="1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previsti</a:t>
            </a:r>
            <a:r>
              <a:rPr lang="it-IT" sz="7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)</a:t>
            </a:r>
            <a:endParaRPr lang="it-IT" sz="700" dirty="0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BBD81BF1-77FD-C653-2FA6-DDFD2F3B8A99}"/>
              </a:ext>
            </a:extLst>
          </p:cNvPr>
          <p:cNvSpPr txBox="1"/>
          <p:nvPr/>
        </p:nvSpPr>
        <p:spPr>
          <a:xfrm>
            <a:off x="2037066" y="5392318"/>
            <a:ext cx="165471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it-IT" sz="7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Attività 10:  Verbale fine lavori, SAL Finale e Certificato regolare esecuzione</a:t>
            </a:r>
            <a:endParaRPr lang="it-IT" sz="700" dirty="0"/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F3F3515-EEE6-6126-C2DA-B04E74EAC437}"/>
              </a:ext>
            </a:extLst>
          </p:cNvPr>
          <p:cNvSpPr txBox="1"/>
          <p:nvPr/>
        </p:nvSpPr>
        <p:spPr>
          <a:xfrm>
            <a:off x="2030660" y="5689940"/>
            <a:ext cx="1654718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it-IT" sz="7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Attività 11:  Atto di rendicontazione finale della spesa effettivamente occorsa</a:t>
            </a:r>
            <a:endParaRPr lang="it-IT" sz="700" dirty="0"/>
          </a:p>
        </p:txBody>
      </p:sp>
    </p:spTree>
    <p:extLst>
      <p:ext uri="{BB962C8B-B14F-4D97-AF65-F5344CB8AC3E}">
        <p14:creationId xmlns:p14="http://schemas.microsoft.com/office/powerpoint/2010/main" val="3098701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9F7BD-F4D9-4294-0651-430761CD5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magine" descr="Immagine">
            <a:extLst>
              <a:ext uri="{FF2B5EF4-FFF2-40B4-BE49-F238E27FC236}">
                <a16:creationId xmlns:a16="http://schemas.microsoft.com/office/drawing/2014/main" id="{C8484FEF-7939-089E-7BB4-DD2B9D8EE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magine" descr="Immagine">
            <a:extLst>
              <a:ext uri="{FF2B5EF4-FFF2-40B4-BE49-F238E27FC236}">
                <a16:creationId xmlns:a16="http://schemas.microsoft.com/office/drawing/2014/main" id="{FDCF5FF2-C405-B111-896D-BCD29CAAE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A246688-A0F6-4C7D-3469-2F47C5CA22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934ABCE-B738-568B-D1BA-6A6971AC4140}"/>
              </a:ext>
            </a:extLst>
          </p:cNvPr>
          <p:cNvSpPr/>
          <p:nvPr/>
        </p:nvSpPr>
        <p:spPr>
          <a:xfrm>
            <a:off x="1908171" y="1135245"/>
            <a:ext cx="925124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0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Adempimenti di carattere generale</a:t>
            </a:r>
          </a:p>
          <a:p>
            <a:pPr algn="just"/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Beneficiario deve: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riportare il </a:t>
            </a: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titolo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e il codice </a:t>
            </a: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CUP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dell’intervento e il </a:t>
            </a: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CIG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del singolo affidamento, con l’indicazione della fonte di finanziamento del contributo concesso (</a:t>
            </a: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PR Lazio FESR 2021- 2027 - O.S. 2.1 Azione 2.1.1 a) e O.S. 2.2 Azione 2.2.1 a)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) su </a:t>
            </a:r>
            <a:r>
              <a:rPr lang="it-IT" sz="2600" u="sng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tutta la documentazione amministrativa, tecnica e contabile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al fine di garantire la riconducibilità all’operazione finanziata;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fornire in concomitanza con la richiesta formale di erogazione, la </a:t>
            </a: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documentazione amministrativa, tecnica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e contabile per ciascuno </a:t>
            </a: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stato di avanzamento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(SAL)</a:t>
            </a:r>
          </a:p>
        </p:txBody>
      </p:sp>
      <p:sp>
        <p:nvSpPr>
          <p:cNvPr id="6" name="Rettangolo arrotondato 7">
            <a:extLst>
              <a:ext uri="{FF2B5EF4-FFF2-40B4-BE49-F238E27FC236}">
                <a16:creationId xmlns:a16="http://schemas.microsoft.com/office/drawing/2014/main" id="{57E46116-A06B-6226-8506-F353D06B8BA1}"/>
              </a:ext>
            </a:extLst>
          </p:cNvPr>
          <p:cNvSpPr/>
          <p:nvPr/>
        </p:nvSpPr>
        <p:spPr>
          <a:xfrm>
            <a:off x="293746" y="213778"/>
            <a:ext cx="9718001" cy="92146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FOCUS</a:t>
            </a:r>
            <a:r>
              <a:rPr lang="it-IT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SUGLI OBBLIGHI DEL BENEFICIARIO</a:t>
            </a:r>
          </a:p>
        </p:txBody>
      </p:sp>
    </p:spTree>
    <p:extLst>
      <p:ext uri="{BB962C8B-B14F-4D97-AF65-F5344CB8AC3E}">
        <p14:creationId xmlns:p14="http://schemas.microsoft.com/office/powerpoint/2010/main" val="268448899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ACA3E-0EAB-A1B0-A5DC-039957022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magine" descr="Immagine">
            <a:extLst>
              <a:ext uri="{FF2B5EF4-FFF2-40B4-BE49-F238E27FC236}">
                <a16:creationId xmlns:a16="http://schemas.microsoft.com/office/drawing/2014/main" id="{5A932080-61DA-4017-38D7-20A99C84C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magine" descr="Immagine">
            <a:extLst>
              <a:ext uri="{FF2B5EF4-FFF2-40B4-BE49-F238E27FC236}">
                <a16:creationId xmlns:a16="http://schemas.microsoft.com/office/drawing/2014/main" id="{65E90F6A-1D0E-F928-EA80-323B36DA83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38232B8-0EBB-66C2-0FD9-1B20D8062C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459CD6A-4BDE-4752-EC47-69EB9E325CBB}"/>
              </a:ext>
            </a:extLst>
          </p:cNvPr>
          <p:cNvSpPr/>
          <p:nvPr/>
        </p:nvSpPr>
        <p:spPr>
          <a:xfrm>
            <a:off x="1908171" y="1836476"/>
            <a:ext cx="92512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comunicare tempestivamente ogni </a:t>
            </a: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variazione eventualmente intervenuta durante l’esecuzione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degli interventi previsti dall’operazione per l’ottenimento del nulla osta da parte di RGA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fornire ulteriore documentazione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relativa al progetto eventualmente richiesta dalla Regione e/o da altri soggetti autorizzati dalla stessa;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consentire ed agevolare tutti i </a:t>
            </a: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controlli, le verifiche in loco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prima, durante e dopo la realizzazione dell’intervento (fino a cinque anni dall’erogazione del saldo)</a:t>
            </a:r>
          </a:p>
          <a:p>
            <a:pPr lvl="0" algn="just"/>
            <a:endParaRPr lang="it-IT" sz="26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ttangolo arrotondato 7">
            <a:extLst>
              <a:ext uri="{FF2B5EF4-FFF2-40B4-BE49-F238E27FC236}">
                <a16:creationId xmlns:a16="http://schemas.microsoft.com/office/drawing/2014/main" id="{68DAC2E8-A95F-A00E-9E0C-56264332F1C6}"/>
              </a:ext>
            </a:extLst>
          </p:cNvPr>
          <p:cNvSpPr/>
          <p:nvPr/>
        </p:nvSpPr>
        <p:spPr>
          <a:xfrm>
            <a:off x="293746" y="213778"/>
            <a:ext cx="9718001" cy="92146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FOCUS</a:t>
            </a:r>
            <a:r>
              <a:rPr lang="it-IT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SUGLI OBBLIGHI DEL BENEFICIARIO</a:t>
            </a:r>
          </a:p>
        </p:txBody>
      </p:sp>
    </p:spTree>
    <p:extLst>
      <p:ext uri="{BB962C8B-B14F-4D97-AF65-F5344CB8AC3E}">
        <p14:creationId xmlns:p14="http://schemas.microsoft.com/office/powerpoint/2010/main" val="275075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B8855-A5C3-1EE8-5648-BD2CF4E45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magine" descr="Immagine">
            <a:extLst>
              <a:ext uri="{FF2B5EF4-FFF2-40B4-BE49-F238E27FC236}">
                <a16:creationId xmlns:a16="http://schemas.microsoft.com/office/drawing/2014/main" id="{7AF9FAE3-2578-3465-85DE-3BBF1E114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magine" descr="Immagine">
            <a:extLst>
              <a:ext uri="{FF2B5EF4-FFF2-40B4-BE49-F238E27FC236}">
                <a16:creationId xmlns:a16="http://schemas.microsoft.com/office/drawing/2014/main" id="{309CE54A-27D9-AB34-8F96-80305DE4C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76442F8-BE8B-2003-262E-2D73E3B032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5F54424-32A1-48A8-EB26-F1D4C7DF6D4E}"/>
              </a:ext>
            </a:extLst>
          </p:cNvPr>
          <p:cNvSpPr/>
          <p:nvPr/>
        </p:nvSpPr>
        <p:spPr>
          <a:xfrm>
            <a:off x="1908171" y="1391866"/>
            <a:ext cx="925124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0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Adempimenti in attuazione</a:t>
            </a:r>
          </a:p>
          <a:p>
            <a:pPr algn="just"/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Il Beneficiario deve: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appaltare i lavori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degli interventi previsti e stipulare i relativi contratti </a:t>
            </a:r>
            <a:r>
              <a:rPr lang="it-IT" sz="2600" b="1" u="sng" dirty="0">
                <a:solidFill>
                  <a:srgbClr val="00B050"/>
                </a:solidFill>
                <a:latin typeface="Gill Sans MT" panose="020B0502020104020203" pitchFamily="34" charset="0"/>
              </a:rPr>
              <a:t>entro 18 mesi </a:t>
            </a:r>
            <a:r>
              <a:rPr lang="it-IT" sz="2600" b="1" u="sng" dirty="0">
                <a:solidFill>
                  <a:srgbClr val="FF0000"/>
                </a:solidFill>
                <a:latin typeface="Gill Sans MT" panose="020B0502020104020203" pitchFamily="34" charset="0"/>
              </a:rPr>
              <a:t>(8 gennaio 2027) </a:t>
            </a:r>
            <a:r>
              <a:rPr lang="it-IT" sz="2600" u="sng" dirty="0">
                <a:solidFill>
                  <a:srgbClr val="00B050"/>
                </a:solidFill>
                <a:latin typeface="Gill Sans MT" panose="020B0502020104020203" pitchFamily="34" charset="0"/>
              </a:rPr>
              <a:t>dalla sottoscrizione della Convenzione</a:t>
            </a:r>
            <a:r>
              <a:rPr lang="it-IT" sz="2600" dirty="0">
                <a:latin typeface="Gill Sans MT" panose="020B0502020104020203" pitchFamily="34" charset="0"/>
              </a:rPr>
              <a:t>,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salvo eventuale proroga di massimo 6 mesi, previa autorizzazione da parte del Responsabile di Gestione dell’Attività (di seguito RGA);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per ciascuno degli interventi i </a:t>
            </a:r>
            <a:r>
              <a:rPr lang="it-IT" sz="2600" u="sng" dirty="0">
                <a:solidFill>
                  <a:srgbClr val="00B050"/>
                </a:solidFill>
                <a:latin typeface="Gill Sans MT" panose="020B0502020104020203" pitchFamily="34" charset="0"/>
              </a:rPr>
              <a:t>verbali di fine lavori devono essere redatti </a:t>
            </a:r>
            <a:r>
              <a:rPr lang="it-IT" sz="2600" b="1" u="sng" dirty="0">
                <a:solidFill>
                  <a:srgbClr val="00B050"/>
                </a:solidFill>
                <a:latin typeface="Gill Sans MT" panose="020B0502020104020203" pitchFamily="34" charset="0"/>
              </a:rPr>
              <a:t>entro 24 mesi </a:t>
            </a:r>
            <a:r>
              <a:rPr lang="it-IT" sz="2600" u="sng" dirty="0">
                <a:solidFill>
                  <a:srgbClr val="00B050"/>
                </a:solidFill>
                <a:latin typeface="Gill Sans MT" panose="020B0502020104020203" pitchFamily="34" charset="0"/>
              </a:rPr>
              <a:t>dalla stipula dei relativi contratti e comunque </a:t>
            </a:r>
            <a:r>
              <a:rPr lang="it-IT" sz="2600" b="1" u="sng" dirty="0">
                <a:solidFill>
                  <a:srgbClr val="00B050"/>
                </a:solidFill>
                <a:latin typeface="Gill Sans MT" panose="020B0502020104020203" pitchFamily="34" charset="0"/>
              </a:rPr>
              <a:t>entro e non oltre il 31/12/2028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secondo quanto previsto dal cronoprogramma;</a:t>
            </a:r>
          </a:p>
          <a:p>
            <a:pPr lvl="0" algn="just"/>
            <a:endParaRPr lang="it-IT" sz="26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ttangolo arrotondato 7">
            <a:extLst>
              <a:ext uri="{FF2B5EF4-FFF2-40B4-BE49-F238E27FC236}">
                <a16:creationId xmlns:a16="http://schemas.microsoft.com/office/drawing/2014/main" id="{DF1967EB-5BDC-2CC2-5998-942C521ADE80}"/>
              </a:ext>
            </a:extLst>
          </p:cNvPr>
          <p:cNvSpPr/>
          <p:nvPr/>
        </p:nvSpPr>
        <p:spPr>
          <a:xfrm>
            <a:off x="293746" y="213778"/>
            <a:ext cx="9718001" cy="92146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FOCUS</a:t>
            </a:r>
            <a:r>
              <a:rPr lang="it-IT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SUGLI OBBLIGHI DEL BENEFICIARIO</a:t>
            </a:r>
          </a:p>
        </p:txBody>
      </p:sp>
    </p:spTree>
    <p:extLst>
      <p:ext uri="{BB962C8B-B14F-4D97-AF65-F5344CB8AC3E}">
        <p14:creationId xmlns:p14="http://schemas.microsoft.com/office/powerpoint/2010/main" val="48422075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E8812-9688-9042-3167-B406EA031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magine" descr="Immagine">
            <a:extLst>
              <a:ext uri="{FF2B5EF4-FFF2-40B4-BE49-F238E27FC236}">
                <a16:creationId xmlns:a16="http://schemas.microsoft.com/office/drawing/2014/main" id="{AFE9E981-767F-B42F-0E26-A560BB612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magine" descr="Immagine">
            <a:extLst>
              <a:ext uri="{FF2B5EF4-FFF2-40B4-BE49-F238E27FC236}">
                <a16:creationId xmlns:a16="http://schemas.microsoft.com/office/drawing/2014/main" id="{DF984D25-E1CB-466C-61E4-1D275D565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DABAA4C-1690-BE9D-186C-1C6EAFA4F6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731A145-A86E-924C-FE41-4EC191FAF59F}"/>
              </a:ext>
            </a:extLst>
          </p:cNvPr>
          <p:cNvSpPr/>
          <p:nvPr/>
        </p:nvSpPr>
        <p:spPr>
          <a:xfrm>
            <a:off x="1657883" y="1213503"/>
            <a:ext cx="9394927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provvedere alla </a:t>
            </a:r>
            <a:r>
              <a:rPr lang="it-IT" sz="2400" u="sng" dirty="0">
                <a:solidFill>
                  <a:srgbClr val="00B050"/>
                </a:solidFill>
                <a:latin typeface="Gill Sans MT" panose="020B0502020104020203" pitchFamily="34" charset="0"/>
              </a:rPr>
              <a:t>rendicontazione delle spese sostenute almeno </a:t>
            </a:r>
            <a:r>
              <a:rPr lang="it-IT" sz="2400" b="1" u="sng" dirty="0">
                <a:solidFill>
                  <a:srgbClr val="00B050"/>
                </a:solidFill>
                <a:latin typeface="Gill Sans MT" panose="020B0502020104020203" pitchFamily="34" charset="0"/>
              </a:rPr>
              <a:t>due volte l’anno, entro il 31 maggio ed entro il 31 ottobre</a:t>
            </a:r>
            <a:r>
              <a:rPr lang="it-IT" sz="2400" dirty="0">
                <a:solidFill>
                  <a:srgbClr val="008000"/>
                </a:solidFill>
                <a:latin typeface="Gill Sans MT" panose="020B0502020104020203" pitchFamily="34" charset="0"/>
              </a:rPr>
              <a:t>,</a:t>
            </a:r>
            <a:r>
              <a:rPr lang="it-IT" sz="2400" dirty="0">
                <a:latin typeface="Gill Sans MT" panose="020B0502020104020203" pitchFamily="34" charset="0"/>
              </a:rPr>
              <a:t>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al fine di consentire alla Direzione regionale competente la verifica della documentazione trasmessa e la sua certificazione alla Commissione Europea nelle scadenze temporali indicate nell’art. 91 del Reg. 1060/2021, producendo la seguente documentazione:</a:t>
            </a:r>
          </a:p>
          <a:p>
            <a:pPr marL="914400" lvl="1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amministrativa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: per ciascun affidamento oggetto di rendicontazione, produrre la documentazione attestante la regolarità formale dell’affidamento stesso (es. Determina a contrarre, atti di gara, atto di affidamento, altro); atto di approvazione del SAL, ovvero, anticipazione 20%;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endParaRPr lang="it-IT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lvl="0" algn="just"/>
            <a:endParaRPr lang="it-IT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ttangolo arrotondato 7">
            <a:extLst>
              <a:ext uri="{FF2B5EF4-FFF2-40B4-BE49-F238E27FC236}">
                <a16:creationId xmlns:a16="http://schemas.microsoft.com/office/drawing/2014/main" id="{2AF8A01E-79E9-1B24-C71E-20CE97F78E4E}"/>
              </a:ext>
            </a:extLst>
          </p:cNvPr>
          <p:cNvSpPr/>
          <p:nvPr/>
        </p:nvSpPr>
        <p:spPr>
          <a:xfrm>
            <a:off x="293746" y="213778"/>
            <a:ext cx="9718001" cy="92146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FOCUS</a:t>
            </a:r>
            <a:r>
              <a:rPr lang="it-IT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SUGLI OBBLIGHI DEL BENEFICIARIO</a:t>
            </a:r>
          </a:p>
        </p:txBody>
      </p:sp>
    </p:spTree>
    <p:extLst>
      <p:ext uri="{BB962C8B-B14F-4D97-AF65-F5344CB8AC3E}">
        <p14:creationId xmlns:p14="http://schemas.microsoft.com/office/powerpoint/2010/main" val="312261239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B6A4A-324F-2C5E-7EAE-B1DBE8B68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magine" descr="Immagine">
            <a:extLst>
              <a:ext uri="{FF2B5EF4-FFF2-40B4-BE49-F238E27FC236}">
                <a16:creationId xmlns:a16="http://schemas.microsoft.com/office/drawing/2014/main" id="{F02B2720-8A56-237B-6A0D-071EB0F24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magine" descr="Immagine">
            <a:extLst>
              <a:ext uri="{FF2B5EF4-FFF2-40B4-BE49-F238E27FC236}">
                <a16:creationId xmlns:a16="http://schemas.microsoft.com/office/drawing/2014/main" id="{D6D02231-C6FA-223E-D82D-99A2604F4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3EC752E-7F82-B283-6439-4D1BDE8BD9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DE0CA91-0675-780C-5411-C18CD2828530}"/>
              </a:ext>
            </a:extLst>
          </p:cNvPr>
          <p:cNvSpPr/>
          <p:nvPr/>
        </p:nvSpPr>
        <p:spPr>
          <a:xfrm>
            <a:off x="1609494" y="1391866"/>
            <a:ext cx="9718001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tecnico-contabile di cantiere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(SAL, certificato di pagamento, libretto delle misure, registro di contabilità e sommario del registro di contabilità) per ciascun SAL liquidato;</a:t>
            </a:r>
          </a:p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contabile per ciascun documento di spesa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(ove pertinente): atto di liquidazione della spesa; documento di spesa (fattura, ricevuta, altro); DURC in corso di validità del fornitore alla data pagamento; verifica  adempimenti AE; mandato di pagamento e relativa quietanza dello stesso; F24 quietanzato in caso di documento di spesa soggetto ad IVA in split payment; F24 quietanzato in caso di documento di spesa soggetto a Ritenuta d’Acconto </a:t>
            </a:r>
          </a:p>
          <a:p>
            <a:pPr lvl="0" algn="just"/>
            <a:endParaRPr lang="it-IT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ttangolo arrotondato 7">
            <a:extLst>
              <a:ext uri="{FF2B5EF4-FFF2-40B4-BE49-F238E27FC236}">
                <a16:creationId xmlns:a16="http://schemas.microsoft.com/office/drawing/2014/main" id="{4299376A-57FB-72D8-5583-62001248288D}"/>
              </a:ext>
            </a:extLst>
          </p:cNvPr>
          <p:cNvSpPr/>
          <p:nvPr/>
        </p:nvSpPr>
        <p:spPr>
          <a:xfrm>
            <a:off x="293746" y="213778"/>
            <a:ext cx="9718001" cy="92146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FOCUS</a:t>
            </a:r>
            <a:r>
              <a:rPr lang="it-IT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SUGLI OBBLIGHI DEL BENEFICIARIO</a:t>
            </a:r>
          </a:p>
        </p:txBody>
      </p:sp>
    </p:spTree>
    <p:extLst>
      <p:ext uri="{BB962C8B-B14F-4D97-AF65-F5344CB8AC3E}">
        <p14:creationId xmlns:p14="http://schemas.microsoft.com/office/powerpoint/2010/main" val="288712378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860BE-6FB6-E1C5-4C5D-F9088D5B1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magine" descr="Immagine">
            <a:extLst>
              <a:ext uri="{FF2B5EF4-FFF2-40B4-BE49-F238E27FC236}">
                <a16:creationId xmlns:a16="http://schemas.microsoft.com/office/drawing/2014/main" id="{170FFA39-97F1-E3DD-7A27-F67B69A1F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magine" descr="Immagine">
            <a:extLst>
              <a:ext uri="{FF2B5EF4-FFF2-40B4-BE49-F238E27FC236}">
                <a16:creationId xmlns:a16="http://schemas.microsoft.com/office/drawing/2014/main" id="{7CBC69E5-BD17-5CEF-5AEC-3B7A88875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BEF908C-A6B5-591A-B2E6-C49E02A6F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4519654-CD8F-6574-106A-D28379F79B55}"/>
              </a:ext>
            </a:extLst>
          </p:cNvPr>
          <p:cNvSpPr/>
          <p:nvPr/>
        </p:nvSpPr>
        <p:spPr>
          <a:xfrm>
            <a:off x="1908171" y="1488684"/>
            <a:ext cx="925124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Adempimenti per la chiusura e rendicontazione dell’intervento </a:t>
            </a:r>
          </a:p>
          <a:p>
            <a:pPr algn="just">
              <a:spcBef>
                <a:spcPts val="600"/>
              </a:spcBef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Il Beneficiario deve produrre in fase di richiesta di erogazione del Saldo finale del contributo concesso la seguente documentazione tecnica attestante la completa funzionalità tecnica dell’operazione ed in particolare: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Attestato di Prestazione Energetica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(APE) registrato sul sistema APE Lazio da predisporsi obbligatoriamente entro 30 giorni dalla data del verbale di fine lavori;</a:t>
            </a:r>
          </a:p>
          <a:p>
            <a:pPr lvl="0" algn="just"/>
            <a:endParaRPr lang="it-IT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ttangolo arrotondato 7">
            <a:extLst>
              <a:ext uri="{FF2B5EF4-FFF2-40B4-BE49-F238E27FC236}">
                <a16:creationId xmlns:a16="http://schemas.microsoft.com/office/drawing/2014/main" id="{9E8603B0-9E9E-D5EE-57AF-E11CD7BAF9D9}"/>
              </a:ext>
            </a:extLst>
          </p:cNvPr>
          <p:cNvSpPr/>
          <p:nvPr/>
        </p:nvSpPr>
        <p:spPr>
          <a:xfrm>
            <a:off x="293746" y="213778"/>
            <a:ext cx="9718001" cy="92146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FOCUS</a:t>
            </a:r>
            <a:r>
              <a:rPr lang="it-IT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SUGLI OBBLIGHI DEL BENEFICIARIO</a:t>
            </a:r>
          </a:p>
        </p:txBody>
      </p:sp>
    </p:spTree>
    <p:extLst>
      <p:ext uri="{BB962C8B-B14F-4D97-AF65-F5344CB8AC3E}">
        <p14:creationId xmlns:p14="http://schemas.microsoft.com/office/powerpoint/2010/main" val="14879007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A0364-896F-CA1C-A32E-0F41E98E2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magine" descr="Immagine">
            <a:extLst>
              <a:ext uri="{FF2B5EF4-FFF2-40B4-BE49-F238E27FC236}">
                <a16:creationId xmlns:a16="http://schemas.microsoft.com/office/drawing/2014/main" id="{0ADA1430-1D7F-6CD1-BE0C-9EEF897AC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magine" descr="Immagine">
            <a:extLst>
              <a:ext uri="{FF2B5EF4-FFF2-40B4-BE49-F238E27FC236}">
                <a16:creationId xmlns:a16="http://schemas.microsoft.com/office/drawing/2014/main" id="{8D87963B-CAA2-A73E-6982-3617DDBAE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9D1E3EB-11BB-906C-2E6E-5DDD3DAB80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88DCA82-3631-5EED-3AB7-81239F6F1476}"/>
              </a:ext>
            </a:extLst>
          </p:cNvPr>
          <p:cNvSpPr/>
          <p:nvPr/>
        </p:nvSpPr>
        <p:spPr>
          <a:xfrm>
            <a:off x="1838094" y="1288341"/>
            <a:ext cx="909738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Dichiarazioni di conformità alla regola dell’arte </a:t>
            </a:r>
            <a:r>
              <a:rPr lang="it-IT" sz="23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(</a:t>
            </a:r>
            <a:r>
              <a:rPr lang="it-IT" sz="2300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DiCo</a:t>
            </a:r>
            <a:r>
              <a:rPr lang="it-IT" sz="23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) per ciascuno degli impianti oggetto dell’investimento rilasciati dalle imprese installatrici e completa della documentazione obbligatoria prevista nelle stesse dichiarazioni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3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per gli impianti FER per i quali è prevista procedura di allaccio alla rete elettrica: documentazione attestante la richiesta d’allaccio, verbali di avvenuto allaccio alla rete e iscrizione dell’impianto al sistema di </a:t>
            </a:r>
            <a:r>
              <a:rPr lang="it-IT" sz="23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Gestione delle Anagrafiche Uniche degli Impianti di produzione </a:t>
            </a:r>
            <a:r>
              <a:rPr lang="it-IT" sz="23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(GAUDÌ) gestito da TERNA;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3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repertorio fotografico di cantiere </a:t>
            </a:r>
            <a:r>
              <a:rPr lang="it-IT" sz="23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con evidenza delle fasi più salienti dei lavori di efficientamento energetico, riqualificazione impiantistica e installazione di impianti FER previsti dagli interventi dell’operazione.</a:t>
            </a:r>
          </a:p>
          <a:p>
            <a:pPr lvl="0" algn="just"/>
            <a:endParaRPr lang="it-IT" sz="23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ttangolo arrotondato 7">
            <a:extLst>
              <a:ext uri="{FF2B5EF4-FFF2-40B4-BE49-F238E27FC236}">
                <a16:creationId xmlns:a16="http://schemas.microsoft.com/office/drawing/2014/main" id="{37B514ED-0140-AEDD-27A2-A42A6A72CB50}"/>
              </a:ext>
            </a:extLst>
          </p:cNvPr>
          <p:cNvSpPr/>
          <p:nvPr/>
        </p:nvSpPr>
        <p:spPr>
          <a:xfrm>
            <a:off x="293746" y="213778"/>
            <a:ext cx="9718001" cy="92146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FOCUS</a:t>
            </a:r>
            <a:r>
              <a:rPr lang="it-IT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SUGLI OBBLIGHI DEL BENEFICIARIO</a:t>
            </a:r>
          </a:p>
        </p:txBody>
      </p:sp>
    </p:spTree>
    <p:extLst>
      <p:ext uri="{BB962C8B-B14F-4D97-AF65-F5344CB8AC3E}">
        <p14:creationId xmlns:p14="http://schemas.microsoft.com/office/powerpoint/2010/main" val="33913672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6C411-389C-4EA6-8902-08DB65D18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magine" descr="Immagine">
            <a:extLst>
              <a:ext uri="{FF2B5EF4-FFF2-40B4-BE49-F238E27FC236}">
                <a16:creationId xmlns:a16="http://schemas.microsoft.com/office/drawing/2014/main" id="{62C7C981-0C5E-36EE-A1F3-A84C6BBB4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magine" descr="Immagine">
            <a:extLst>
              <a:ext uri="{FF2B5EF4-FFF2-40B4-BE49-F238E27FC236}">
                <a16:creationId xmlns:a16="http://schemas.microsoft.com/office/drawing/2014/main" id="{D55C0633-7733-3A09-71EB-21C57DE2B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7070284-16EA-A2E0-7AE9-03046ADA1D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8DC9885-2552-9DF6-8FF4-FFA216330841}"/>
              </a:ext>
            </a:extLst>
          </p:cNvPr>
          <p:cNvSpPr/>
          <p:nvPr/>
        </p:nvSpPr>
        <p:spPr>
          <a:xfrm>
            <a:off x="1838094" y="1219463"/>
            <a:ext cx="943591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6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Obblighi di comunicazione e informazione</a:t>
            </a:r>
          </a:p>
          <a:p>
            <a:pPr algn="just">
              <a:spcBef>
                <a:spcPts val="600"/>
              </a:spcBef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Beneficiario deve: </a:t>
            </a:r>
          </a:p>
          <a:p>
            <a:pPr marL="457200" lvl="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applicare le disposizioni in </a:t>
            </a: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materia di informazione e comunicazione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ai sensi dell’art. 50 del </a:t>
            </a:r>
            <a:r>
              <a:rPr lang="it-IT" sz="2600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RdC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e </a:t>
            </a:r>
            <a:r>
              <a:rPr lang="it-IT" sz="2600" b="1" dirty="0">
                <a:solidFill>
                  <a:srgbClr val="00B050"/>
                </a:solidFill>
                <a:latin typeface="Gill Sans MT" panose="020B0502020104020203" pitchFamily="34" charset="0"/>
              </a:rPr>
              <a:t>dell’allegato IX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, utilizzando nella documentazione/materiali di progetto l’identità grafica del Programma, disponibile al seguente link</a:t>
            </a:r>
          </a:p>
          <a:p>
            <a:pPr lvl="0" algn="just"/>
            <a:endParaRPr lang="it-IT" sz="800" dirty="0">
              <a:hlinkClick r:id="rId6"/>
            </a:endParaRPr>
          </a:p>
          <a:p>
            <a:pPr lvl="0" algn="just"/>
            <a:r>
              <a:rPr lang="it-IT" sz="2600" dirty="0">
                <a:hlinkClick r:id="rId6"/>
              </a:rPr>
              <a:t>https://www.lazioeuropa.it/pr-fesr/obblighi-di-comunicazione/</a:t>
            </a:r>
            <a:endParaRPr lang="it-IT" sz="2600" dirty="0"/>
          </a:p>
          <a:p>
            <a:pPr lvl="0" algn="just"/>
            <a:endParaRPr lang="it-IT" sz="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concedere alla Regione Lazio, la licenza d’uso gratuito dell’immagine dell’operazione per la quale si è ottenuto il contributo, per finalità istituzionali e non commerciali.</a:t>
            </a:r>
          </a:p>
          <a:p>
            <a:pPr lvl="0" algn="just"/>
            <a:endParaRPr lang="it-IT" sz="28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ttangolo arrotondato 7">
            <a:extLst>
              <a:ext uri="{FF2B5EF4-FFF2-40B4-BE49-F238E27FC236}">
                <a16:creationId xmlns:a16="http://schemas.microsoft.com/office/drawing/2014/main" id="{15D50E72-1FBB-9ABA-6F0D-ABEE23A385B2}"/>
              </a:ext>
            </a:extLst>
          </p:cNvPr>
          <p:cNvSpPr/>
          <p:nvPr/>
        </p:nvSpPr>
        <p:spPr>
          <a:xfrm>
            <a:off x="293746" y="213778"/>
            <a:ext cx="9718001" cy="92146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FOCUS</a:t>
            </a:r>
            <a:r>
              <a:rPr lang="it-IT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SUGLI OBBLIGHI DEL BENEFICIARIO</a:t>
            </a:r>
          </a:p>
        </p:txBody>
      </p:sp>
    </p:spTree>
    <p:extLst>
      <p:ext uri="{BB962C8B-B14F-4D97-AF65-F5344CB8AC3E}">
        <p14:creationId xmlns:p14="http://schemas.microsoft.com/office/powerpoint/2010/main" val="274081301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18166-EDD4-125B-9506-B14F6380A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90353D8A-7D18-2E2D-4CE3-E69CF64E2738}"/>
              </a:ext>
            </a:extLst>
          </p:cNvPr>
          <p:cNvGrpSpPr/>
          <p:nvPr/>
        </p:nvGrpSpPr>
        <p:grpSpPr>
          <a:xfrm>
            <a:off x="260059" y="0"/>
            <a:ext cx="12192000" cy="5929904"/>
            <a:chOff x="0" y="0"/>
            <a:chExt cx="4819761" cy="2709333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10BCF44-70D4-EF7C-A3F8-642233933F2F}"/>
                </a:ext>
              </a:extLst>
            </p:cNvPr>
            <p:cNvSpPr/>
            <p:nvPr/>
          </p:nvSpPr>
          <p:spPr>
            <a:xfrm>
              <a:off x="0" y="0"/>
              <a:ext cx="4819761" cy="2709333"/>
            </a:xfrm>
            <a:custGeom>
              <a:avLst/>
              <a:gdLst/>
              <a:ahLst/>
              <a:cxnLst/>
              <a:rect l="l" t="t" r="r" b="b"/>
              <a:pathLst>
                <a:path w="4819761" h="2709333">
                  <a:moveTo>
                    <a:pt x="0" y="0"/>
                  </a:moveTo>
                  <a:lnTo>
                    <a:pt x="4819761" y="0"/>
                  </a:lnTo>
                  <a:lnTo>
                    <a:pt x="481976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380A3425-EFAD-0A25-C9D6-4B0329D998F8}"/>
                </a:ext>
              </a:extLst>
            </p:cNvPr>
            <p:cNvSpPr txBox="1"/>
            <p:nvPr/>
          </p:nvSpPr>
          <p:spPr>
            <a:xfrm>
              <a:off x="0" y="-28575"/>
              <a:ext cx="481976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3"/>
                </a:lnSpc>
              </a:pPr>
              <a:endParaRPr/>
            </a:p>
          </p:txBody>
        </p:sp>
      </p:grpSp>
      <p:pic>
        <p:nvPicPr>
          <p:cNvPr id="157" name="Immagine" descr="Immagine">
            <a:extLst>
              <a:ext uri="{FF2B5EF4-FFF2-40B4-BE49-F238E27FC236}">
                <a16:creationId xmlns:a16="http://schemas.microsoft.com/office/drawing/2014/main" id="{EA667ABC-EB5F-6A97-0645-D285E6DD2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4C83793-705E-8BCA-4D24-CF229FF07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D36228E-77A1-1537-B7F3-6ED96BB1D9B7}"/>
              </a:ext>
            </a:extLst>
          </p:cNvPr>
          <p:cNvSpPr/>
          <p:nvPr/>
        </p:nvSpPr>
        <p:spPr>
          <a:xfrm>
            <a:off x="2017552" y="1404566"/>
            <a:ext cx="91607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  <a:latin typeface="Gill Sans MT" panose="020B0502020104020203" pitchFamily="34" charset="0"/>
              </a:rPr>
              <a:t>Deliberazione n. 1119 del 19/12/2024</a:t>
            </a:r>
          </a:p>
          <a:p>
            <a:pPr algn="ctr">
              <a:spcBef>
                <a:spcPts val="1200"/>
              </a:spcBef>
            </a:pPr>
            <a:r>
              <a:rPr lang="it-IT" sz="2400" i="1" dirty="0">
                <a:solidFill>
                  <a:schemeClr val="bg1"/>
                </a:solidFill>
                <a:latin typeface="Gill Sans MT" panose="020B0502020104020203" pitchFamily="34" charset="0"/>
              </a:rPr>
              <a:t>Programma Regionale FESR Lazio 2021-2027 </a:t>
            </a:r>
          </a:p>
          <a:p>
            <a:pPr algn="just">
              <a:spcBef>
                <a:spcPts val="1200"/>
              </a:spcBef>
            </a:pPr>
            <a:r>
              <a:rPr lang="it-IT" sz="2400" i="1" dirty="0">
                <a:solidFill>
                  <a:schemeClr val="bg1"/>
                </a:solidFill>
                <a:latin typeface="Gill Sans MT" panose="020B0502020104020203" pitchFamily="34" charset="0"/>
              </a:rPr>
              <a:t>Obiettivo specifico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chemeClr val="bg1"/>
                </a:solidFill>
                <a:latin typeface="Gill Sans MT" panose="020B0502020104020203" pitchFamily="34" charset="0"/>
              </a:rPr>
              <a:t>2.1. Promuovere l’efficienza energetica e ridurre le emissioni di gas effetto serra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400" i="1" dirty="0">
                <a:solidFill>
                  <a:schemeClr val="bg1"/>
                </a:solidFill>
                <a:latin typeface="Gill Sans MT" panose="020B0502020104020203" pitchFamily="34" charset="0"/>
              </a:rPr>
              <a:t>2.2. Promozione energie rinnovabili. </a:t>
            </a:r>
          </a:p>
          <a:p>
            <a:pPr algn="just">
              <a:spcBef>
                <a:spcPts val="1200"/>
              </a:spcBef>
            </a:pPr>
            <a:r>
              <a:rPr lang="it-IT" sz="2400" i="1" dirty="0">
                <a:solidFill>
                  <a:schemeClr val="bg1"/>
                </a:solidFill>
                <a:latin typeface="Gill Sans MT" panose="020B0502020104020203" pitchFamily="34" charset="0"/>
              </a:rPr>
              <a:t>Azione 2.1.1 – Interventi di efficienza energetica: edifici pubblici </a:t>
            </a:r>
          </a:p>
          <a:p>
            <a:pPr algn="just">
              <a:spcBef>
                <a:spcPts val="1200"/>
              </a:spcBef>
            </a:pPr>
            <a:r>
              <a:rPr lang="it-IT" sz="2400" i="1" dirty="0">
                <a:solidFill>
                  <a:schemeClr val="bg1"/>
                </a:solidFill>
                <a:latin typeface="Gill Sans MT" panose="020B0502020104020203" pitchFamily="34" charset="0"/>
              </a:rPr>
              <a:t>Azione 2.2.1 – Sostegno alla realizzazione di sistemi di produzione di energia da fonti rinnovabili, soggetti pubblici</a:t>
            </a:r>
            <a:endParaRPr lang="it-IT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it-IT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ettangolo arrotondato 7">
            <a:extLst>
              <a:ext uri="{FF2B5EF4-FFF2-40B4-BE49-F238E27FC236}">
                <a16:creationId xmlns:a16="http://schemas.microsoft.com/office/drawing/2014/main" id="{AE3527A5-D500-2F3D-F062-132F7A307510}"/>
              </a:ext>
            </a:extLst>
          </p:cNvPr>
          <p:cNvSpPr/>
          <p:nvPr/>
        </p:nvSpPr>
        <p:spPr>
          <a:xfrm>
            <a:off x="293746" y="213778"/>
            <a:ext cx="9718001" cy="92146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800" b="1" dirty="0">
                <a:solidFill>
                  <a:srgbClr val="0070C0"/>
                </a:solidFill>
                <a:latin typeface="Gill Sans MT" panose="020B0502020104020203" pitchFamily="34" charset="0"/>
              </a:rPr>
              <a:t>DGR n. 1119 del 19/12/2024 </a:t>
            </a:r>
          </a:p>
        </p:txBody>
      </p:sp>
      <p:pic>
        <p:nvPicPr>
          <p:cNvPr id="158" name="Immagine" descr="Immagine">
            <a:extLst>
              <a:ext uri="{FF2B5EF4-FFF2-40B4-BE49-F238E27FC236}">
                <a16:creationId xmlns:a16="http://schemas.microsoft.com/office/drawing/2014/main" id="{A3F332C2-51B1-8359-BD11-DDFA10083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02414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979FD-BAB3-2982-C34F-FD8F79E07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2DAEB657-E726-28F5-F7BC-CA8F0836250B}"/>
              </a:ext>
            </a:extLst>
          </p:cNvPr>
          <p:cNvGrpSpPr/>
          <p:nvPr/>
        </p:nvGrpSpPr>
        <p:grpSpPr>
          <a:xfrm>
            <a:off x="0" y="0"/>
            <a:ext cx="12192000" cy="5929904"/>
            <a:chOff x="0" y="0"/>
            <a:chExt cx="4819761" cy="2709333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E2B76660-8F8A-EF42-1282-8D2697EF65E0}"/>
                </a:ext>
              </a:extLst>
            </p:cNvPr>
            <p:cNvSpPr/>
            <p:nvPr/>
          </p:nvSpPr>
          <p:spPr>
            <a:xfrm>
              <a:off x="0" y="0"/>
              <a:ext cx="4819761" cy="2709333"/>
            </a:xfrm>
            <a:custGeom>
              <a:avLst/>
              <a:gdLst/>
              <a:ahLst/>
              <a:cxnLst/>
              <a:rect l="l" t="t" r="r" b="b"/>
              <a:pathLst>
                <a:path w="4819761" h="2709333">
                  <a:moveTo>
                    <a:pt x="0" y="0"/>
                  </a:moveTo>
                  <a:lnTo>
                    <a:pt x="4819761" y="0"/>
                  </a:lnTo>
                  <a:lnTo>
                    <a:pt x="481976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18869424-1D93-15F5-0EB8-CAD90A13DB1A}"/>
                </a:ext>
              </a:extLst>
            </p:cNvPr>
            <p:cNvSpPr txBox="1"/>
            <p:nvPr/>
          </p:nvSpPr>
          <p:spPr>
            <a:xfrm>
              <a:off x="0" y="-28575"/>
              <a:ext cx="4819761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33"/>
                </a:lnSpc>
              </a:pPr>
              <a:endParaRPr/>
            </a:p>
          </p:txBody>
        </p:sp>
      </p:grpSp>
      <p:pic>
        <p:nvPicPr>
          <p:cNvPr id="157" name="Immagine" descr="Immagine">
            <a:extLst>
              <a:ext uri="{FF2B5EF4-FFF2-40B4-BE49-F238E27FC236}">
                <a16:creationId xmlns:a16="http://schemas.microsoft.com/office/drawing/2014/main" id="{60DBE5BB-696C-BCEA-A649-0A9CA04C6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5462459-1440-E7C8-DA79-5A9D3F4352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5" name="Rettangolo arrotondato 7">
            <a:extLst>
              <a:ext uri="{FF2B5EF4-FFF2-40B4-BE49-F238E27FC236}">
                <a16:creationId xmlns:a16="http://schemas.microsoft.com/office/drawing/2014/main" id="{B3A54FA1-C370-40F2-D9AD-0C5CDCCE0A5D}"/>
              </a:ext>
            </a:extLst>
          </p:cNvPr>
          <p:cNvSpPr/>
          <p:nvPr/>
        </p:nvSpPr>
        <p:spPr>
          <a:xfrm>
            <a:off x="1236999" y="1333850"/>
            <a:ext cx="9718001" cy="2269222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>
                <a:solidFill>
                  <a:srgbClr val="0070C0"/>
                </a:solidFill>
                <a:latin typeface="Gill Sans MT" panose="020B0502020104020203" pitchFamily="34" charset="0"/>
              </a:rPr>
              <a:t>GRAZIE </a:t>
            </a:r>
          </a:p>
          <a:p>
            <a:pPr algn="ctr"/>
            <a:r>
              <a:rPr lang="it-IT" sz="4800" b="1" dirty="0">
                <a:solidFill>
                  <a:srgbClr val="0070C0"/>
                </a:solidFill>
                <a:latin typeface="Gill Sans MT" panose="020B0502020104020203" pitchFamily="34" charset="0"/>
              </a:rPr>
              <a:t>PER </a:t>
            </a:r>
          </a:p>
          <a:p>
            <a:pPr algn="ctr"/>
            <a:r>
              <a:rPr lang="it-IT" sz="4800" b="1" dirty="0">
                <a:solidFill>
                  <a:srgbClr val="0070C0"/>
                </a:solidFill>
                <a:latin typeface="Gill Sans MT" panose="020B0502020104020203" pitchFamily="34" charset="0"/>
              </a:rPr>
              <a:t>L’ATTENZIONE!</a:t>
            </a:r>
          </a:p>
        </p:txBody>
      </p:sp>
      <p:pic>
        <p:nvPicPr>
          <p:cNvPr id="158" name="Immagine" descr="Immagine">
            <a:extLst>
              <a:ext uri="{FF2B5EF4-FFF2-40B4-BE49-F238E27FC236}">
                <a16:creationId xmlns:a16="http://schemas.microsoft.com/office/drawing/2014/main" id="{878D99C8-49CF-85C7-3317-D5FC010EF3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50507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F657032-1268-6049-B8FB-71AA5D8F43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8DF0366-3E7B-1136-F6E0-5954C484201E}"/>
              </a:ext>
            </a:extLst>
          </p:cNvPr>
          <p:cNvSpPr/>
          <p:nvPr/>
        </p:nvSpPr>
        <p:spPr>
          <a:xfrm>
            <a:off x="1774981" y="1224966"/>
            <a:ext cx="928219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Determinazione G00766 del 22/01/2025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«</a:t>
            </a:r>
            <a:r>
              <a:rPr lang="it-IT" sz="2400" i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Approvazione del documento per la Presentazione di manifestazioni di interesse per il sostegno agli interventi di efficienza energetica e alla realizzazione di sistemi di produzione di energia da fonti rinnovabili negli edifici pubblici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».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Determinazione n. G06293 del 21 maggio 2025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«</a:t>
            </a:r>
            <a:r>
              <a:rPr lang="it-IT" sz="2400" i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Approvazione dell'elenco dei progetti ammessi con il relativo punteggio, dei progetti ammessi ma non finanziabili e dei progetti non ammessi ai sensi dell'articolo 13, commi 8 e 9 della determinazione n. G00766 del 22 gennaio 2025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»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Deliberazione 434 del 12/06/2025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«</a:t>
            </a:r>
            <a:r>
              <a:rPr lang="it-IT" sz="2400" i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Approvazione dello schema di convenzione previsto dalla D.G.R. n. 1119 del 19 dicembre 2024 tra Regione Lazio e Comuni beneficiari del finanziamento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».</a:t>
            </a:r>
          </a:p>
          <a:p>
            <a:endParaRPr lang="it-IT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ttangolo arrotondato 7">
            <a:extLst>
              <a:ext uri="{FF2B5EF4-FFF2-40B4-BE49-F238E27FC236}">
                <a16:creationId xmlns:a16="http://schemas.microsoft.com/office/drawing/2014/main" id="{E92421CC-D809-BBCB-C9E4-0542E980B6E5}"/>
              </a:ext>
            </a:extLst>
          </p:cNvPr>
          <p:cNvSpPr/>
          <p:nvPr/>
        </p:nvSpPr>
        <p:spPr>
          <a:xfrm>
            <a:off x="293746" y="213778"/>
            <a:ext cx="9718001" cy="92146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800" b="1" dirty="0">
                <a:solidFill>
                  <a:srgbClr val="0070C0"/>
                </a:solidFill>
                <a:latin typeface="Gill Sans MT" panose="020B0502020104020203" pitchFamily="34" charset="0"/>
              </a:rPr>
              <a:t>ATTUAZIONE </a:t>
            </a:r>
            <a:r>
              <a:rPr lang="it-IT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della DGR n. 1119 del 19/12/2024 </a:t>
            </a:r>
          </a:p>
        </p:txBody>
      </p:sp>
    </p:spTree>
    <p:extLst>
      <p:ext uri="{BB962C8B-B14F-4D97-AF65-F5344CB8AC3E}">
        <p14:creationId xmlns:p14="http://schemas.microsoft.com/office/powerpoint/2010/main" val="20413398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9BB2F-03B1-F62A-5381-CC9D9A5CD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magine" descr="Immagine">
            <a:extLst>
              <a:ext uri="{FF2B5EF4-FFF2-40B4-BE49-F238E27FC236}">
                <a16:creationId xmlns:a16="http://schemas.microsoft.com/office/drawing/2014/main" id="{6BE21120-3CF8-AE09-CB32-02096AB7F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magine" descr="Immagine">
            <a:extLst>
              <a:ext uri="{FF2B5EF4-FFF2-40B4-BE49-F238E27FC236}">
                <a16:creationId xmlns:a16="http://schemas.microsoft.com/office/drawing/2014/main" id="{4186ACC9-C799-9310-112B-0811764C6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BD07F17-DF8E-C383-C1AE-5EDD9D813A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09AE6FD-005F-6523-E501-354E28068347}"/>
              </a:ext>
            </a:extLst>
          </p:cNvPr>
          <p:cNvSpPr/>
          <p:nvPr/>
        </p:nvSpPr>
        <p:spPr>
          <a:xfrm>
            <a:off x="2024907" y="1410346"/>
            <a:ext cx="882990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Disciplina i </a:t>
            </a: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rapporti giuridici tra la Regione Lazio, e il Comune Beneficiario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al fine di garantire il corretto svolgimento delle attività e la piena e completa attuazione dell’intervento, fino al suo formale completamento (atto di rendicontazione della spesa effettivamente sostenuta entro e non oltre il 31 dicembre 2029).</a:t>
            </a:r>
          </a:p>
          <a:p>
            <a:pPr algn="just"/>
            <a:endParaRPr lang="it-IT" sz="26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Il Beneficiario deve garantire, anche oltre tale data, i necessari adempimenti relativi alle attività di chiusura del progetto/intervento.</a:t>
            </a:r>
          </a:p>
          <a:p>
            <a:pPr algn="just"/>
            <a:endParaRPr lang="it-IT" sz="26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ttangolo arrotondato 7">
            <a:extLst>
              <a:ext uri="{FF2B5EF4-FFF2-40B4-BE49-F238E27FC236}">
                <a16:creationId xmlns:a16="http://schemas.microsoft.com/office/drawing/2014/main" id="{1910CC5A-D9AD-ED7F-49F7-4F351EF813CF}"/>
              </a:ext>
            </a:extLst>
          </p:cNvPr>
          <p:cNvSpPr/>
          <p:nvPr/>
        </p:nvSpPr>
        <p:spPr>
          <a:xfrm>
            <a:off x="293746" y="213778"/>
            <a:ext cx="9718001" cy="92146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CONTENUTI DELLA CONVENZIONE</a:t>
            </a:r>
          </a:p>
        </p:txBody>
      </p:sp>
    </p:spTree>
    <p:extLst>
      <p:ext uri="{BB962C8B-B14F-4D97-AF65-F5344CB8AC3E}">
        <p14:creationId xmlns:p14="http://schemas.microsoft.com/office/powerpoint/2010/main" val="29958303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185DD-43A5-20A5-EC61-8CD07E219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magine" descr="Immagine">
            <a:extLst>
              <a:ext uri="{FF2B5EF4-FFF2-40B4-BE49-F238E27FC236}">
                <a16:creationId xmlns:a16="http://schemas.microsoft.com/office/drawing/2014/main" id="{F231F96D-BB97-755B-2BFE-1C7BC089E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magine" descr="Immagine">
            <a:extLst>
              <a:ext uri="{FF2B5EF4-FFF2-40B4-BE49-F238E27FC236}">
                <a16:creationId xmlns:a16="http://schemas.microsoft.com/office/drawing/2014/main" id="{DE9B58B6-4856-5F98-D5BB-4049EC32A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1ECE29D-304C-9E1D-5EF5-58D363910E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9B81FEA-9010-156F-A9BC-4B40C164FA89}"/>
              </a:ext>
            </a:extLst>
          </p:cNvPr>
          <p:cNvSpPr/>
          <p:nvPr/>
        </p:nvSpPr>
        <p:spPr>
          <a:xfrm>
            <a:off x="2054404" y="1250241"/>
            <a:ext cx="88299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just"/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La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Direzione regionale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Ambiente (RA) e il Responsabile di Gestione dell’Attuazione (di seguito RGA) dell’Azione 2.1.1 a) nell’ambito dell’Obiettivo Specifico 2.1 e dell’Azione 2.2.1 a) nell’ambito dell’Obiettivo Specifico 2.2 del PR Lazio FESR 2021-2027:</a:t>
            </a:r>
          </a:p>
          <a:p>
            <a:pPr algn="just"/>
            <a:endParaRPr lang="it-IT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assicurano la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supervisione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e il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controllo per la corretta attuazione degli interventi finanziati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(</a:t>
            </a:r>
            <a:r>
              <a:rPr lang="it-IT" sz="2400" i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operazioni a Regia regionale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) </a:t>
            </a:r>
          </a:p>
          <a:p>
            <a:pPr algn="just"/>
            <a:endParaRPr lang="it-IT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algn="just"/>
            <a:endParaRPr lang="it-IT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ttangolo arrotondato 7">
            <a:extLst>
              <a:ext uri="{FF2B5EF4-FFF2-40B4-BE49-F238E27FC236}">
                <a16:creationId xmlns:a16="http://schemas.microsoft.com/office/drawing/2014/main" id="{E90E6FF8-F4DF-C9A4-5184-A9E3FAEDB0DA}"/>
              </a:ext>
            </a:extLst>
          </p:cNvPr>
          <p:cNvSpPr/>
          <p:nvPr/>
        </p:nvSpPr>
        <p:spPr>
          <a:xfrm>
            <a:off x="293746" y="213778"/>
            <a:ext cx="9718001" cy="92146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COMPITI DELLA REGIONE LAZIO</a:t>
            </a:r>
          </a:p>
        </p:txBody>
      </p:sp>
    </p:spTree>
    <p:extLst>
      <p:ext uri="{BB962C8B-B14F-4D97-AF65-F5344CB8AC3E}">
        <p14:creationId xmlns:p14="http://schemas.microsoft.com/office/powerpoint/2010/main" val="41017151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E8B33-5710-3A2B-B7D5-88714BA64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magine" descr="Immagine">
            <a:extLst>
              <a:ext uri="{FF2B5EF4-FFF2-40B4-BE49-F238E27FC236}">
                <a16:creationId xmlns:a16="http://schemas.microsoft.com/office/drawing/2014/main" id="{679A5289-D400-F6AB-D4F1-61FACD513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magine" descr="Immagine">
            <a:extLst>
              <a:ext uri="{FF2B5EF4-FFF2-40B4-BE49-F238E27FC236}">
                <a16:creationId xmlns:a16="http://schemas.microsoft.com/office/drawing/2014/main" id="{E475C29D-E175-F145-8A82-34E4FB1C1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16C19AB-AFF6-C1D4-8DB7-3BC4089D95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33D8240-B961-EBD9-73E0-C7C8C47D07C9}"/>
              </a:ext>
            </a:extLst>
          </p:cNvPr>
          <p:cNvSpPr/>
          <p:nvPr/>
        </p:nvSpPr>
        <p:spPr>
          <a:xfrm>
            <a:off x="293746" y="1230495"/>
            <a:ext cx="106981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garantisce </a:t>
            </a:r>
            <a:r>
              <a:rPr lang="it-IT" sz="22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l’erogazione del contributo concesso 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secondo le seguenti modalità: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2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2513013" lvl="1" indent="-514350" algn="just">
              <a:buFont typeface="+mj-lt"/>
              <a:buAutoNum type="alphaLcParenR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il </a:t>
            </a:r>
            <a:r>
              <a:rPr lang="it-IT" sz="2200" b="1" u="sng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30%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del contributo concesso alla sottoscrizione della Convenzione;</a:t>
            </a:r>
          </a:p>
          <a:p>
            <a:pPr marL="2513013" lvl="1" indent="-514350" algn="just">
              <a:buFont typeface="+mj-lt"/>
              <a:buAutoNum type="alphaLcParenR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ulteriore </a:t>
            </a:r>
            <a:r>
              <a:rPr lang="it-IT" sz="2200" b="1" u="sng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30%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del contributo come rimodulato a seguito dell’ultimo Quadro economico (QE) approvato dal Beneficiario (QE di aggiudicazione, di variante, ecc.) a seguito </a:t>
            </a:r>
            <a:r>
              <a:rPr lang="it-IT" sz="2200" u="sng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della rendicontazione di almeno il 30% della spesa sostenuta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; </a:t>
            </a:r>
          </a:p>
          <a:p>
            <a:pPr marL="2513013" lvl="1" indent="-514350" algn="just">
              <a:buFont typeface="+mj-lt"/>
              <a:buAutoNum type="alphaLcParenR" startAt="3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ulteriore </a:t>
            </a:r>
            <a:r>
              <a:rPr lang="it-IT" sz="2200" b="1" u="sng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30%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del contributo come rimodulato a seguito dell’ultimo Quadro economico (QE) approvato dal Beneficiario a seguito della </a:t>
            </a:r>
            <a:r>
              <a:rPr lang="it-IT" sz="2200" u="sng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rendicontazione di almeno il 60% della spesa sostenuta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;</a:t>
            </a:r>
          </a:p>
          <a:p>
            <a:pPr marL="2513013" lvl="1" indent="-514350" algn="just">
              <a:buFont typeface="+mj-lt"/>
              <a:buAutoNum type="alphaLcParenR" startAt="3"/>
            </a:pPr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il </a:t>
            </a:r>
            <a:r>
              <a:rPr lang="it-IT" sz="2200" b="1" u="sng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saldo</a:t>
            </a:r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, rimodulato sulla base del QE allegato all’atto di rendicontazione finale della spesa effettivamente occorsa e della verifica e validazione della documentazione amministrativa, tecnica e contabile.</a:t>
            </a:r>
          </a:p>
          <a:p>
            <a:pPr marL="971550" lvl="1" indent="-514350" algn="just">
              <a:buFont typeface="+mj-lt"/>
              <a:buAutoNum type="alphaLcParenR"/>
            </a:pPr>
            <a:endParaRPr lang="it-IT" sz="22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ttangolo arrotondato 7">
            <a:extLst>
              <a:ext uri="{FF2B5EF4-FFF2-40B4-BE49-F238E27FC236}">
                <a16:creationId xmlns:a16="http://schemas.microsoft.com/office/drawing/2014/main" id="{DA906949-2074-DEB0-F6C0-C7100EA588AB}"/>
              </a:ext>
            </a:extLst>
          </p:cNvPr>
          <p:cNvSpPr/>
          <p:nvPr/>
        </p:nvSpPr>
        <p:spPr>
          <a:xfrm>
            <a:off x="293746" y="213778"/>
            <a:ext cx="9718001" cy="92146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COMPITI DELLA REGIONE LAZIO</a:t>
            </a:r>
          </a:p>
        </p:txBody>
      </p:sp>
    </p:spTree>
    <p:extLst>
      <p:ext uri="{BB962C8B-B14F-4D97-AF65-F5344CB8AC3E}">
        <p14:creationId xmlns:p14="http://schemas.microsoft.com/office/powerpoint/2010/main" val="1763266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89399-A460-938E-11ED-F7845481B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magine" descr="Immagine">
            <a:extLst>
              <a:ext uri="{FF2B5EF4-FFF2-40B4-BE49-F238E27FC236}">
                <a16:creationId xmlns:a16="http://schemas.microsoft.com/office/drawing/2014/main" id="{FF36AC4B-1F9E-0D55-2449-79B63BE4A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magine" descr="Immagine">
            <a:extLst>
              <a:ext uri="{FF2B5EF4-FFF2-40B4-BE49-F238E27FC236}">
                <a16:creationId xmlns:a16="http://schemas.microsoft.com/office/drawing/2014/main" id="{3341EBDD-EEDD-6360-6C61-64F3104E1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1191722-1249-1881-16D3-48CC4A9401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E0B76B0-A92F-44CA-9D45-6B263DB3C186}"/>
              </a:ext>
            </a:extLst>
          </p:cNvPr>
          <p:cNvSpPr/>
          <p:nvPr/>
        </p:nvSpPr>
        <p:spPr>
          <a:xfrm>
            <a:off x="1390995" y="1135245"/>
            <a:ext cx="9410009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0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Risultati energetici attesi</a:t>
            </a:r>
          </a:p>
          <a:p>
            <a:pPr algn="just"/>
            <a:r>
              <a:rPr lang="it-IT" sz="21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L’operazione deve essere realizzata per assicurare il raggiungimento dei risultati energetici come prospettati nella scheda progettuale e, in particolare, nella simulazione APE post-intervento garantendo: 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1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una ristrutturazione importante </a:t>
            </a:r>
            <a:r>
              <a:rPr lang="it-IT" sz="21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almeno di secondo livello (</a:t>
            </a:r>
            <a:r>
              <a:rPr lang="it-IT" sz="2100" i="1" dirty="0">
                <a:solidFill>
                  <a:srgbClr val="00B050"/>
                </a:solidFill>
                <a:latin typeface="Gill Sans MT" panose="020B0502020104020203" pitchFamily="34" charset="0"/>
              </a:rPr>
              <a:t>DM decr 26/06/2015 cd “Requisiti minimi” Allegato 1, § 1.4.1 “Ristrutturazioni importanti</a:t>
            </a:r>
            <a:r>
              <a:rPr lang="it-IT" sz="21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”);</a:t>
            </a:r>
          </a:p>
          <a:p>
            <a:pPr lvl="0" algn="just">
              <a:spcBef>
                <a:spcPts val="600"/>
              </a:spcBef>
            </a:pPr>
            <a:r>
              <a:rPr lang="it-IT" sz="21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e</a:t>
            </a:r>
            <a:r>
              <a:rPr lang="it-IT" sz="21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in termini quantitativi</a:t>
            </a:r>
            <a:r>
              <a:rPr lang="it-IT" sz="21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1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una riduzione di almeno il </a:t>
            </a:r>
            <a:r>
              <a:rPr lang="it-IT" sz="21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30% delle emissioni </a:t>
            </a:r>
            <a:r>
              <a:rPr lang="it-IT" sz="21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dirette e indirette di gas a effetto serra, rispetto alle emissioni ex ante (</a:t>
            </a:r>
            <a:r>
              <a:rPr lang="it-IT" sz="2100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cfr</a:t>
            </a:r>
            <a:r>
              <a:rPr lang="it-IT" sz="21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Settore di Intervento 045” dell’Allegato 1 al Reg. 2021/1060) </a:t>
            </a:r>
          </a:p>
          <a:p>
            <a:pPr lvl="1" algn="just"/>
            <a:r>
              <a:rPr lang="it-IT" sz="2100" i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oppure</a:t>
            </a:r>
          </a:p>
          <a:p>
            <a:pPr marL="800100" lvl="1" indent="-3429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it-IT" sz="21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un </a:t>
            </a:r>
            <a:r>
              <a:rPr lang="it-IT" sz="21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risparmio in termini di </a:t>
            </a:r>
            <a:r>
              <a:rPr lang="it-IT" sz="2100" b="1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EPgl</a:t>
            </a:r>
            <a:r>
              <a:rPr lang="it-IT" sz="21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it-IT" sz="21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(Energia primaria globale) di almeno il 30% rispetto all’ex-ante (</a:t>
            </a:r>
            <a:r>
              <a:rPr lang="it-IT" sz="2100" dirty="0" err="1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cfr</a:t>
            </a:r>
            <a:r>
              <a:rPr lang="it-IT" sz="21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Settore di Intervento 045” dell’Allegato 1 al Reg. 2021/1060) </a:t>
            </a:r>
          </a:p>
        </p:txBody>
      </p:sp>
      <p:sp>
        <p:nvSpPr>
          <p:cNvPr id="6" name="Rettangolo arrotondato 7">
            <a:extLst>
              <a:ext uri="{FF2B5EF4-FFF2-40B4-BE49-F238E27FC236}">
                <a16:creationId xmlns:a16="http://schemas.microsoft.com/office/drawing/2014/main" id="{623DA1B4-86C1-9C30-E117-AC3845C41617}"/>
              </a:ext>
            </a:extLst>
          </p:cNvPr>
          <p:cNvSpPr/>
          <p:nvPr/>
        </p:nvSpPr>
        <p:spPr>
          <a:xfrm>
            <a:off x="293746" y="213778"/>
            <a:ext cx="9718001" cy="92146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FOCUS</a:t>
            </a:r>
            <a:r>
              <a:rPr lang="it-IT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SUGLI OBBLIGHI DEL BENEFICIARIO </a:t>
            </a:r>
          </a:p>
        </p:txBody>
      </p:sp>
    </p:spTree>
    <p:extLst>
      <p:ext uri="{BB962C8B-B14F-4D97-AF65-F5344CB8AC3E}">
        <p14:creationId xmlns:p14="http://schemas.microsoft.com/office/powerpoint/2010/main" val="203854956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B3B5C-90E8-A9E3-006D-05CF57F12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magine" descr="Immagine">
            <a:extLst>
              <a:ext uri="{FF2B5EF4-FFF2-40B4-BE49-F238E27FC236}">
                <a16:creationId xmlns:a16="http://schemas.microsoft.com/office/drawing/2014/main" id="{302CD48E-C89B-86C0-E5D6-28B21C1A2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magine" descr="Immagine">
            <a:extLst>
              <a:ext uri="{FF2B5EF4-FFF2-40B4-BE49-F238E27FC236}">
                <a16:creationId xmlns:a16="http://schemas.microsoft.com/office/drawing/2014/main" id="{4F8647CF-224B-F7B1-31AF-6754CB165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1D177A2-4C5E-83A0-B721-35E77B1DE8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A1E91A8-FAA8-2771-3BCB-9EFB3B50EA90}"/>
              </a:ext>
            </a:extLst>
          </p:cNvPr>
          <p:cNvSpPr/>
          <p:nvPr/>
        </p:nvSpPr>
        <p:spPr>
          <a:xfrm>
            <a:off x="1908171" y="1374811"/>
            <a:ext cx="8997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Adempimenti preliminari</a:t>
            </a:r>
          </a:p>
          <a:p>
            <a:pPr algn="just">
              <a:spcBef>
                <a:spcPts val="600"/>
              </a:spcBef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Entro 30 giorni </a:t>
            </a:r>
            <a:r>
              <a:rPr lang="it-IT" sz="2400" b="1" dirty="0">
                <a:solidFill>
                  <a:srgbClr val="FF0000"/>
                </a:solidFill>
                <a:latin typeface="Gill Sans MT" panose="020B0502020104020203" pitchFamily="34" charset="0"/>
              </a:rPr>
              <a:t>(7 agosto 2025)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dalla sottoscrizione della Convenzione il Beneficiario deve produrre il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rapporto di Diagnosi energetica per ciascuno degli edifici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oggetto della Domanda corredato dai seguenti documenti: 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cronoprogramma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delle operazioni secondo i termini ultimi riportati nella slide successiva 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Quadro Economico preliminare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(</a:t>
            </a:r>
            <a:r>
              <a:rPr lang="it-IT" sz="24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Allegato 1 allo schema di  convenzione DGR 434 del 12/06/2025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);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Tabella di sintesi: risultati della Diagnosi energetica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(</a:t>
            </a:r>
            <a:r>
              <a:rPr lang="it-IT" sz="24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Allegato 2 allo schema di  convenzione DGR 434 del 12/06/2025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);</a:t>
            </a:r>
          </a:p>
        </p:txBody>
      </p:sp>
      <p:sp>
        <p:nvSpPr>
          <p:cNvPr id="6" name="Rettangolo arrotondato 7">
            <a:extLst>
              <a:ext uri="{FF2B5EF4-FFF2-40B4-BE49-F238E27FC236}">
                <a16:creationId xmlns:a16="http://schemas.microsoft.com/office/drawing/2014/main" id="{3A70775C-80D7-FC42-EC78-F33A0290569C}"/>
              </a:ext>
            </a:extLst>
          </p:cNvPr>
          <p:cNvSpPr/>
          <p:nvPr/>
        </p:nvSpPr>
        <p:spPr>
          <a:xfrm>
            <a:off x="293746" y="213778"/>
            <a:ext cx="9718001" cy="92146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FOCUS</a:t>
            </a:r>
            <a:r>
              <a:rPr lang="it-IT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SUGLI OBBLIGHI DEL BENEFICIARIO</a:t>
            </a:r>
          </a:p>
        </p:txBody>
      </p:sp>
    </p:spTree>
    <p:extLst>
      <p:ext uri="{BB962C8B-B14F-4D97-AF65-F5344CB8AC3E}">
        <p14:creationId xmlns:p14="http://schemas.microsoft.com/office/powerpoint/2010/main" val="2794466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432DC-82AD-B6AC-E20A-4B7BA8413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magine" descr="Immagine">
            <a:extLst>
              <a:ext uri="{FF2B5EF4-FFF2-40B4-BE49-F238E27FC236}">
                <a16:creationId xmlns:a16="http://schemas.microsoft.com/office/drawing/2014/main" id="{8A3B4A24-2903-9413-ED24-24E0F979C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" y="4115480"/>
            <a:ext cx="1479032" cy="181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magine" descr="Immagine">
            <a:extLst>
              <a:ext uri="{FF2B5EF4-FFF2-40B4-BE49-F238E27FC236}">
                <a16:creationId xmlns:a16="http://schemas.microsoft.com/office/drawing/2014/main" id="{BD0CA099-E75B-B9BE-310A-CBA3C78EA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824" y="127383"/>
            <a:ext cx="1950694" cy="2528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A29F962-E0FF-5EAF-0B97-E9B0CEC5F8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46" y="5971657"/>
            <a:ext cx="4591508" cy="54156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8CAF755-F2F1-19A0-A6BF-5A232ABC2CED}"/>
              </a:ext>
            </a:extLst>
          </p:cNvPr>
          <p:cNvSpPr/>
          <p:nvPr/>
        </p:nvSpPr>
        <p:spPr>
          <a:xfrm>
            <a:off x="1836404" y="1559076"/>
            <a:ext cx="9220767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Adempimenti preliminari</a:t>
            </a:r>
          </a:p>
          <a:p>
            <a:pPr algn="just">
              <a:spcBef>
                <a:spcPts val="600"/>
              </a:spcBef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Entro180 giorni </a:t>
            </a:r>
            <a:r>
              <a:rPr lang="it-IT" sz="2400" b="1" dirty="0">
                <a:solidFill>
                  <a:srgbClr val="FF0000"/>
                </a:solidFill>
                <a:latin typeface="Gill Sans MT" panose="020B0502020104020203" pitchFamily="34" charset="0"/>
              </a:rPr>
              <a:t>(4 gennaio 2026)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dalla sottoscrizione della Convenzione il Beneficiario deve: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produrre il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progetto esecutivo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dell’intervento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validato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e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approvato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adeguando, eventualmente, tutta la documentazione progettuale già presentata in sede di domanda alle risultanze tecniche ed economiche della Diagnosi Energetica </a:t>
            </a:r>
          </a:p>
          <a:p>
            <a:pPr marL="34290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il progetto esecutivo deve essere completo di tutti gli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allegati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richiesti dalla Manifestazione d’interesse (</a:t>
            </a:r>
            <a:r>
              <a:rPr lang="it-IT" sz="2400" i="1" dirty="0">
                <a:solidFill>
                  <a:srgbClr val="00B050"/>
                </a:solidFill>
                <a:latin typeface="Gill Sans MT" panose="020B0502020104020203" pitchFamily="34" charset="0"/>
              </a:rPr>
              <a:t>es relazione CAM, DNSH, </a:t>
            </a:r>
            <a:r>
              <a:rPr lang="it-IT" sz="2400" i="1" dirty="0" err="1">
                <a:solidFill>
                  <a:srgbClr val="00B050"/>
                </a:solidFill>
                <a:latin typeface="Gill Sans MT" panose="020B0502020104020203" pitchFamily="34" charset="0"/>
              </a:rPr>
              <a:t>Climate</a:t>
            </a:r>
            <a:r>
              <a:rPr lang="it-IT" sz="2400" i="1" dirty="0">
                <a:solidFill>
                  <a:srgbClr val="00B050"/>
                </a:solidFill>
                <a:latin typeface="Gill Sans MT" panose="020B0502020104020203" pitchFamily="34" charset="0"/>
              </a:rPr>
              <a:t> </a:t>
            </a:r>
            <a:r>
              <a:rPr lang="it-IT" sz="2400" i="1" dirty="0" err="1">
                <a:solidFill>
                  <a:srgbClr val="00B050"/>
                </a:solidFill>
                <a:latin typeface="Gill Sans MT" panose="020B0502020104020203" pitchFamily="34" charset="0"/>
              </a:rPr>
              <a:t>proofing</a:t>
            </a:r>
            <a:r>
              <a:rPr lang="it-IT" sz="2400" i="1" dirty="0">
                <a:solidFill>
                  <a:srgbClr val="00B050"/>
                </a:solidFill>
                <a:latin typeface="Gill Sans MT" panose="020B0502020104020203" pitchFamily="34" charset="0"/>
              </a:rPr>
              <a:t> ove previsto, altro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) </a:t>
            </a:r>
          </a:p>
          <a:p>
            <a:pPr lvl="0" algn="just"/>
            <a:endParaRPr lang="it-IT" sz="2400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ttangolo arrotondato 7">
            <a:extLst>
              <a:ext uri="{FF2B5EF4-FFF2-40B4-BE49-F238E27FC236}">
                <a16:creationId xmlns:a16="http://schemas.microsoft.com/office/drawing/2014/main" id="{EC1DDDB8-640D-3120-CDF8-A7349DCC166C}"/>
              </a:ext>
            </a:extLst>
          </p:cNvPr>
          <p:cNvSpPr/>
          <p:nvPr/>
        </p:nvSpPr>
        <p:spPr>
          <a:xfrm>
            <a:off x="293746" y="213778"/>
            <a:ext cx="9718001" cy="92146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600" b="1" i="1" dirty="0">
                <a:solidFill>
                  <a:srgbClr val="00B050"/>
                </a:solidFill>
                <a:latin typeface="Gill Sans MT" panose="020B0502020104020203" pitchFamily="34" charset="0"/>
              </a:rPr>
              <a:t>FOCUS</a:t>
            </a:r>
            <a:r>
              <a:rPr lang="it-IT" sz="3600" b="1" dirty="0">
                <a:solidFill>
                  <a:srgbClr val="0070C0"/>
                </a:solidFill>
                <a:latin typeface="Gill Sans MT" panose="020B0502020104020203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latin typeface="Gill Sans MT" panose="020B0502020104020203" pitchFamily="34" charset="0"/>
              </a:rPr>
              <a:t>SUGLI OBBLIGHI DEL BENEFICIARIO</a:t>
            </a:r>
          </a:p>
        </p:txBody>
      </p:sp>
    </p:spTree>
    <p:extLst>
      <p:ext uri="{BB962C8B-B14F-4D97-AF65-F5344CB8AC3E}">
        <p14:creationId xmlns:p14="http://schemas.microsoft.com/office/powerpoint/2010/main" val="4238452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1786</Words>
  <Application>Microsoft Office PowerPoint</Application>
  <PresentationFormat>Widescreen</PresentationFormat>
  <Paragraphs>113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Pietro Giliberti</dc:creator>
  <cp:lastModifiedBy>Wanda d'Ercole</cp:lastModifiedBy>
  <cp:revision>29</cp:revision>
  <dcterms:created xsi:type="dcterms:W3CDTF">2022-11-30T14:26:08Z</dcterms:created>
  <dcterms:modified xsi:type="dcterms:W3CDTF">2025-07-07T06:42:27Z</dcterms:modified>
</cp:coreProperties>
</file>