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7" r:id="rId2"/>
    <p:sldId id="281" r:id="rId3"/>
    <p:sldId id="326" r:id="rId4"/>
    <p:sldId id="260" r:id="rId5"/>
    <p:sldId id="261" r:id="rId6"/>
    <p:sldId id="283" r:id="rId7"/>
    <p:sldId id="327" r:id="rId8"/>
    <p:sldId id="341" r:id="rId9"/>
    <p:sldId id="347" r:id="rId10"/>
    <p:sldId id="348" r:id="rId11"/>
    <p:sldId id="350" r:id="rId12"/>
    <p:sldId id="349" r:id="rId13"/>
    <p:sldId id="352" r:id="rId14"/>
    <p:sldId id="353" r:id="rId15"/>
    <p:sldId id="354" r:id="rId16"/>
    <p:sldId id="355" r:id="rId17"/>
    <p:sldId id="356" r:id="rId18"/>
    <p:sldId id="357" r:id="rId19"/>
    <p:sldId id="358" r:id="rId20"/>
    <p:sldId id="344" r:id="rId21"/>
    <p:sldId id="346" r:id="rId22"/>
    <p:sldId id="345" r:id="rId23"/>
    <p:sldId id="343"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298" r:id="rId38"/>
    <p:sldId id="259" r:id="rId39"/>
    <p:sldId id="262" r:id="rId40"/>
    <p:sldId id="288" r:id="rId41"/>
    <p:sldId id="289" r:id="rId42"/>
    <p:sldId id="290" r:id="rId43"/>
    <p:sldId id="291" r:id="rId44"/>
    <p:sldId id="292" r:id="rId45"/>
    <p:sldId id="285" r:id="rId46"/>
    <p:sldId id="293" r:id="rId47"/>
    <p:sldId id="294" r:id="rId48"/>
    <p:sldId id="295" r:id="rId49"/>
    <p:sldId id="286" r:id="rId50"/>
    <p:sldId id="296" r:id="rId51"/>
    <p:sldId id="297" r:id="rId52"/>
    <p:sldId id="287" r:id="rId53"/>
    <p:sldId id="299" r:id="rId54"/>
    <p:sldId id="300" r:id="rId55"/>
    <p:sldId id="308" r:id="rId56"/>
    <p:sldId id="309" r:id="rId57"/>
    <p:sldId id="301" r:id="rId58"/>
    <p:sldId id="302" r:id="rId59"/>
    <p:sldId id="303" r:id="rId60"/>
    <p:sldId id="311" r:id="rId61"/>
    <p:sldId id="304" r:id="rId62"/>
    <p:sldId id="312" r:id="rId63"/>
    <p:sldId id="305" r:id="rId64"/>
    <p:sldId id="306" r:id="rId65"/>
    <p:sldId id="307" r:id="rId66"/>
    <p:sldId id="313" r:id="rId67"/>
    <p:sldId id="314" r:id="rId68"/>
    <p:sldId id="315" r:id="rId69"/>
    <p:sldId id="317" r:id="rId70"/>
    <p:sldId id="323" r:id="rId71"/>
    <p:sldId id="316" r:id="rId72"/>
    <p:sldId id="318" r:id="rId73"/>
    <p:sldId id="319" r:id="rId74"/>
    <p:sldId id="320" r:id="rId75"/>
    <p:sldId id="321" r:id="rId76"/>
    <p:sldId id="322" r:id="rId77"/>
    <p:sldId id="324" r:id="rId78"/>
    <p:sldId id="280" r:id="rId7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1F4E79"/>
    <a:srgbClr val="FFFF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FF3734-74B8-4A75-AD9A-DB31D23FCD3C}" v="7" dt="2025-07-11T11:09:30.005"/>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Stile con tema 2 - Color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84" autoAdjust="0"/>
    <p:restoredTop sz="94660"/>
  </p:normalViewPr>
  <p:slideViewPr>
    <p:cSldViewPr snapToGrid="0">
      <p:cViewPr varScale="1">
        <p:scale>
          <a:sx n="95" d="100"/>
          <a:sy n="95" d="100"/>
        </p:scale>
        <p:origin x="84" y="3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4A2FF9-2414-4852-9357-1D2B8ED8CBBB}" type="datetimeFigureOut">
              <a:rPr lang="it-IT" smtClean="0"/>
              <a:t>13/07/2025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BF5CC9-AA39-4215-AD46-D7DB06689887}" type="slidenum">
              <a:rPr lang="it-IT" smtClean="0"/>
              <a:t>‹N›</a:t>
            </a:fld>
            <a:endParaRPr lang="it-IT"/>
          </a:p>
        </p:txBody>
      </p:sp>
    </p:spTree>
    <p:extLst>
      <p:ext uri="{BB962C8B-B14F-4D97-AF65-F5344CB8AC3E}">
        <p14:creationId xmlns:p14="http://schemas.microsoft.com/office/powerpoint/2010/main" val="2501808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781611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31615-CCE1-EE6E-112E-F93B118D293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10D65E8-6EAB-6627-7179-01DC878F85C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8E21BF0-90ED-2638-9C58-C2AF57E959D6}"/>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959273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CCEF4-416A-F9D9-D3B5-87D3DF901FB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A5ADBA5-673D-8780-4C92-80F0C7797B4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2168265-FF53-EEE8-E0F5-72162E55187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844624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6C1D5-67AF-8A86-44FA-892897B5258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B86F90F-B042-F7C3-0B22-7A075C2DBB4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2468992-5DAB-4B5E-2645-EB8F57E05AD2}"/>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526833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186E4-4590-B378-68A5-D532E2F5B33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340063E-0A54-63D4-34D1-CCCFA1CAB90D}"/>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B812766-A0FB-F4BB-9401-410E678C6F5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780489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AE493-B026-84F2-25CF-5824F907C1E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8E2040F-CB9C-864D-446D-52B4F76FA99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569F3E6-6CBD-5F8F-082E-2BECA93A916D}"/>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78042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BD4F-6867-630F-9F53-BC39AAC6D06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11EF329-039D-9E93-F5A8-0B534AF7AE0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4233BDB-B1F7-6887-16A7-5E3AA062D4D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65511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5B527-9FE6-1430-1681-88C56E43CF6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D94B530-EE61-EF14-E331-8D243FA1916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0D25104-A268-B050-D224-8B192CE09CC1}"/>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63928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D5D18-937C-511E-8B0F-797E2DB6172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77DDB85-D42B-16AB-D99A-DEE821E501E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11A63D5-55D1-564D-C4BB-7597FF449036}"/>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39290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0E699-8CC2-4191-5981-53DAD1FF87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5147206-0F0E-F87A-B4AC-88F6EE3C14F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61AA39AE-604E-C200-C030-3DB4E2C40F3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241134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FCD40-9B7C-E58A-1D81-607EBF7E9AB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4644183-9936-6144-D1CF-47D981F734A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D44C0BF-2A42-E31E-3C39-7F013E7DDDF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474603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60970-B0C8-89B4-667D-D073A256A7C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A405478-A0A4-D5C3-3158-019D2F716784}"/>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EC30E9A-F253-E374-CCB8-4F3BE47B4B5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666087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23A17-4CA5-DF97-601F-4A345C18ABC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229744D-259C-F84C-D9E4-274141FD82C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FEEC329-D6CB-3968-94F2-9247875FC36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193424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9A6EE-B2D2-FF60-4F28-24DD598F4BF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41EDBFC-3EA5-C035-33B5-FE3081B920C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147597F-21FA-B174-CDD1-7BF9165FF3A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356124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545D8-E6E1-5E36-A185-8BC10C1DF1C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3CE8AE1-A035-E5AE-4E53-7F829682A10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5A01B00B-E908-D0C5-D368-F3AEEE17CCD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291151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BC9C3-90FB-0200-C523-5773FACD2E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8CA4B92-FEA6-C21C-5A98-20150142128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751C44F-CE92-D0AB-BA92-2987BCF9EBF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958349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6F0B3-FD52-3666-50FA-BDAB7914890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43C1086-C66D-729A-CC40-488DF025C3C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E1479B1-4C0A-0EA7-D955-24FC52DC58F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333545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DEFA6-8DE3-8E5D-89CE-35DEF4E2016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7F58B41-7A4E-BB24-C396-9899E12929B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FEE6C81-B3AD-FF06-199C-BCA518DE8D40}"/>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2690540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ACBC-866E-61B2-941A-5F5A34220B1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5CCC6CA-2D2C-BD5F-A4DD-6F21E7089E0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DD6CBC8-60B1-1480-9739-9399C424F6F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4706554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2A13A-5F59-3A05-F65E-B3749636A3B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C949A68-B347-1345-113F-46FF1F45245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31082E1-D744-5824-A2D5-C90465FADB8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062761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C4D3F-76F5-22B2-F77E-B84182635CD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05F5E6C-42AB-B92A-D188-C45CC8A4212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03BDE65-2AE4-DB36-BE6E-027AA329370B}"/>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621854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34277-1CFD-5180-9126-2DB84B66112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5C4CAF0-982C-26B0-3E6F-1168E2A3F33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737C4E5-AEB8-D6C8-5B25-84C190D5F66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679632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4D661-8F8D-32DB-D9E3-6BCE38EF5E0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D610D4-CF90-D8DE-33E7-A2BD91A2FE3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E62DFEA-8013-B09B-CF4D-A6A7B819746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565914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9DA05-A53B-22E4-53B2-BCFBDF6C0C7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0DA19B4-9CAD-FA13-DE04-53B8471F54C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96651BF-36E2-8122-8672-BC3E8DC7E74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704572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1A55-D544-8F76-0590-65F8ED8C767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895FEE7-B87E-0410-67A4-C2720077F71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D4A1760-6D0A-108B-4EE7-CF510BE66F48}"/>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090712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45507-0A1C-8D86-984C-A13908BC8BE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76E985E-D1B1-B083-011F-3341513AC67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E49AC38-1FC9-1336-8C45-458EA8D1249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48166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B64F5-8FDF-8BB7-FC10-A2BF2C3FA41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A69BB2B-CC6A-0E9D-249A-EF7D7039D25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5BA4660-7D14-3D44-61B4-C29B117CB3EF}"/>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6769271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CE817-5E9F-F1C7-F1CA-7DE29DEAC5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97B5905-73B0-1468-DE6D-7095623824D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882ADEF-6A2C-13F2-269D-18E837D1DBF8}"/>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3555844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0E56E-0612-A859-6611-24454F460B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AC60C4-DC27-B081-0915-25D28BC4178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215154F-F40D-B0C9-AE90-C9A92C42895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1761090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4DE8E-52F8-F840-8F18-45AA41854F8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0B9C783-19FB-5586-538E-ED5E683B1FD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6EED68D0-E2C5-16A4-4000-BC1AEC6AA40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4627430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6F0B3-FD52-3666-50FA-BDAB7914890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43C1086-C66D-729A-CC40-488DF025C3C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E1479B1-4C0A-0EA7-D955-24FC52DC58F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3335453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0320183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2015E-3E49-64BA-77BB-D5365C37E8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F453116-FBAC-36CF-DF0F-F4C33F7F520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BFEF15B-AA94-3592-04B7-B146C1728EA4}"/>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047097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350E4-3F94-0A1A-1BDC-6F42BCAB0D1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4CEB974-DEE3-FD6F-96A4-CF0B21445868}"/>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4E7A644-F6E9-B090-1784-9BB375FA91F4}"/>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0714711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CD45E-4280-4AED-DFE6-192E7CF14AF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09185CF-6BE9-EC36-8D6C-3BC5909D0EA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56B543FA-4335-A554-78BF-E622924E743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2140860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19B6C-23B5-39E4-3048-9618990B8A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6A72766-F13F-CECD-0842-60199424153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4267C06-39A2-189F-AD5D-B96FBD1A268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576312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02910-215F-886C-4FA6-D13947FF66A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353CEF8-1DFC-7A96-A8F8-91FF726533B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2CBBC6C-1D52-74AC-8393-1D3E6FF2AEA0}"/>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2480890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D272C-7002-3E4E-5627-DE24CECAC9C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901B2AE-6698-AE0F-DE2E-F3B9CEC461A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700B876-DDF5-27AC-1423-FCC8F9C77AF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0870899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87BE8-F918-E424-0547-96DC400F8E5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A0E077F-D6B5-28F0-6707-AC6989D4193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74F005A-C66B-2053-4CE5-40695BC3CB16}"/>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742358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D8D35-5598-BF2C-C222-D33EEA8C6DA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0EB1A7C-27FE-9A9E-1590-5906DB1C136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734A068-221B-68FD-C9A4-B1AFD5DC6EE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1217439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1E20C-21C9-76F2-1E2C-6C372D972BF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C184EB5-B821-17F3-F68F-6BF01D68F02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C38D307-D4B6-86E2-3690-A334764F741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721990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21493-5580-BB51-41C4-14EBBB69870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00A734F-1CB5-0852-F367-165BB6DD17E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CE221DB-5283-8FE2-8804-E8D320D7120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1948082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1C6F4-E9E3-C3B7-70E6-BB119248E81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E7B22EA-53B7-649D-5B0B-F4FE345F6D8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4EBA651-B6E8-3E20-8391-8038EF74E1D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5375104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E0D6B-ED80-3400-927B-F6764A888B3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6FCBF02-A1D9-44C4-35C7-B283929250B9}"/>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4B707CC-A8E3-FEF3-34A0-8672C0A1C62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994215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EF0A0-39F9-4ADB-A4D5-1A3ECA7042A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1C11E41-0D03-10B1-2CA0-174B18114038}"/>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F1BB552-F844-A4D3-DBF0-73666A50064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708897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47609-9727-6936-784C-66B1AAEA3B8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5173B41-54B4-5285-4FF9-961D1103117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1CAA1FA-DE21-5113-1A14-23BAEC49332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1674847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BE137-E2CA-1082-B70C-18D21ECB054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5E3E51E-AC23-3D5D-89D4-3C7C8C9882F4}"/>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816FFE9-A281-3027-93E7-2C18FFC34D1D}"/>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4907664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4C188-FE0E-BF9A-570C-49C6210F1E6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6E97629-3246-A8CC-91A2-EBC593C3D2C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BF05410-0C8D-0DF6-07CF-D6C30267240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2579236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B62C5-D84E-BDD2-3116-9F2744BA1CD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5C0FB7D-0ECC-539E-BF53-5580A4439C2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D276504-6A8F-8584-5B38-552B058F432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5928497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0FB2D-1049-4ED2-8254-634A29A148A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E9657E9-3EAE-F3B5-A2E8-E60BC6B019D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680FF7CB-7C77-FA21-4032-2F94E83C1DC8}"/>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8761854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E52B8-8B1C-2347-8C6E-8B0A03BC980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7A85998-769E-55DB-46A5-FA9574EE1C6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2FC2DD8-3DCB-2DE0-A319-C28CBBB8FFB0}"/>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276849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7A7FD-3DA8-4E9F-A460-88D9436EA04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E8F7D5A-F921-9798-C531-7E876503C18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DDDC707-A575-B5AC-D9A3-5DFC68DB366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2746697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BFA15-72DA-9D3C-42C8-A69D921816F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7634FB6-CD85-F3EB-8A10-D59B1427154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2E9B218-59AB-D1B2-C3C8-4597E457F13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0999297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1A13F-AE01-FCFC-72F9-D1180A9DB6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C07C460-9633-0394-4495-2AE22EC84D0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EBB0433-DEB8-C95E-C8A9-96634052BD7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7793847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BE91B-4BCF-1956-47EB-0C567CC3BE3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7C04D10-0281-E369-968D-C9A2FF422C5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6984E12-6C28-0D50-7B60-234025DB9ABF}"/>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5500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D4722-97C9-890C-5475-17CD82F0E8F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83EF86E-9B82-6EFC-31C7-EF6C82F268D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7C3C187-A9D8-15CD-D4E0-FD841C951C0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6836186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9E2D3-6814-FEA9-6528-F30833EF3A5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511AC8C-2031-07DC-47A8-9AB535888F7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900DB07-26E6-06DB-A264-7CC8C65D5862}"/>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425691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9215D-D7BF-86D6-7BBC-EB797AD0962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6354741-796C-569C-0CE1-A9410D94167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5237CEDC-C386-4CA8-65B5-065CCC884EF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4612500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2668E-40EC-46DB-5503-90D2D30D909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FA7CB8A-C848-7BAB-9AE8-8513D9B3C7F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2143728F-0E2A-1262-0D3D-B2182D663CB0}"/>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981676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4BA7-D77A-D5E2-5919-FF8E5D152D3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D9B2C80-96D3-D95E-F110-F8BAA109A3B9}"/>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DB6D7F9B-7EEF-2BDA-A4A3-E63C7D110EAE}"/>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8909564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47D63-7C19-9E6D-FE53-694A81A5409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9BF0E5E-7CC4-4B19-A227-92003A7B54A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CBDDF83-06A9-ADA5-4EFB-AB9891AA4BA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1296547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29B23-9DBE-B697-EF92-7F241944C95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23CFF3F-DFFA-5F13-EF41-E0E07FC35D5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F816B24-DA77-1382-6546-219D429CD98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151701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4E42E-4E19-FA72-D215-6D5A157933B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3F29093-1247-92F5-85C6-81CB252C2D5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0B0B5C9-E9B8-E8BA-FA3D-CB66A86B0EA3}"/>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0762756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B177A-FAF7-988E-89BD-6327D8D47E2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4410DF6-C8E8-9601-B51F-676C8A27585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2B76E26-4013-6134-8169-01763EE1D8E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9887082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ACF2B-96F3-AF41-F374-9227CC792B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4B3BF8F-7DC3-42F7-EDE4-5DBF32FC131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7418C89-8277-EF42-AFCB-31D8FB599507}"/>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7429254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3789A-473A-BEE8-F29A-E9E3B9DE7BB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353714D-1FC3-8D1E-5C95-AA29864BC2CD}"/>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5ECFF8E-E4D7-7D11-53A2-A980E3E9EDC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569056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5BD00-2EAF-3D03-F38F-B8AD3EEFAFF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8DF8633-884E-CDDB-327D-24EC29B2A98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7D2CFC9-503A-1CA2-00FB-1A56FE5ED35B}"/>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70878809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0F03E-BFEB-6F12-574C-C7C8323CAE9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D6F074C-BB63-D0DB-E076-26CCC0801BC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E703DE9-6344-CB98-6B3D-83C287E518D2}"/>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2469691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11158-88A3-1680-4582-B4EDDCA2BA5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0CD1B88-FF88-D407-F1CA-BA17D5B3B35B}"/>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25DCA74-C25D-D00A-9011-0052E74CC87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9930583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1F31D-06CE-8A31-5A01-5E572A10038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A594AE3-9E3D-EC58-4F1E-E1A3969B29E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46E68DE8-2D79-AA95-6C3A-432727D8D13B}"/>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6924665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68A90-9646-7212-4CA6-8F456968A5D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5594EF8-5179-1621-16F7-77A97E78032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980964A5-7706-982B-3259-B1CC12560995}"/>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26187132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BB628-7C14-ED64-F5F4-D244AE05792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F208024-24C5-93C9-786F-B253E702945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0806E3D-BD7D-B615-B7A8-C62F98B266CA}"/>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6711403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4ADEC-48D7-7738-B8C2-06376F1E706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61CF690-E710-B0C0-5AD0-7FF8F1F88B3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F6163A6-605A-2ECC-00D0-9E4552CEB6AD}"/>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346501063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D1F46-F6CE-37DC-41C6-4829BC33237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A4F09DB-DF32-670E-A822-609A6F47351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105758B-7F8C-3A90-4D00-F49B4ADE4411}"/>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10405034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DB392-BA61-03C2-FBD5-DB1B0758367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35F1857-5A17-5139-AC5C-BCF7FF97816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A3F2D47-B0E9-9A6A-4B71-414D5D30E919}"/>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1163708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0A2F2-B1F9-C5D3-38B0-7860DFCFE5E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4545643-897D-7DE2-CC5B-E2E1B2C0F74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AEAAC9D-0FE5-CB34-FFB1-815B30013292}"/>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288161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E4D4E-4AE3-A273-47CE-5E18D53118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D535D60-EA25-7EC8-E8F6-64BE449149EA}"/>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CFB3500-96B5-A49D-89A6-BC8CFC61E78C}"/>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790589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FDE33-D189-7F98-382C-CE7BDF1985C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9076908-D8CA-1E5D-F8EE-7E10006DBE2E}"/>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B10370D-CD45-D0D1-5512-A99C574505E1}"/>
              </a:ext>
            </a:extLst>
          </p:cNvPr>
          <p:cNvSpPr>
            <a:spLocks noGrp="1"/>
          </p:cNvSpPr>
          <p:nvPr>
            <p:ph type="body" idx="1"/>
          </p:nvPr>
        </p:nvSpPr>
        <p:spPr/>
        <p:txBody>
          <a:bodyPr/>
          <a:lstStyle/>
          <a:p>
            <a:endParaRPr lang="it-IT"/>
          </a:p>
        </p:txBody>
      </p:sp>
    </p:spTree>
    <p:extLst>
      <p:ext uri="{BB962C8B-B14F-4D97-AF65-F5344CB8AC3E}">
        <p14:creationId xmlns:p14="http://schemas.microsoft.com/office/powerpoint/2010/main" val="41761277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19" name="Immagin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2"/>
            <a:ext cx="12195050" cy="6856287"/>
          </a:xfrm>
          <a:prstGeom prst="rect">
            <a:avLst/>
          </a:prstGeom>
        </p:spPr>
      </p:pic>
    </p:spTree>
    <p:extLst>
      <p:ext uri="{BB962C8B-B14F-4D97-AF65-F5344CB8AC3E}">
        <p14:creationId xmlns:p14="http://schemas.microsoft.com/office/powerpoint/2010/main" val="1235927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0846D97-8026-4B8E-B324-2F765F1E7C03}" type="datetimeFigureOut">
              <a:rPr lang="it-IT" smtClean="0"/>
              <a:t>13/07/2025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697238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0846D97-8026-4B8E-B324-2F765F1E7C03}" type="datetimeFigureOut">
              <a:rPr lang="it-IT" smtClean="0"/>
              <a:t>13/07/2025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1613511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olo">
    <p:spTree>
      <p:nvGrpSpPr>
        <p:cNvPr id="1" name=""/>
        <p:cNvGrpSpPr/>
        <p:nvPr/>
      </p:nvGrpSpPr>
      <p:grpSpPr>
        <a:xfrm>
          <a:off x="0" y="0"/>
          <a:ext cx="0" cy="0"/>
          <a:chOff x="0" y="0"/>
          <a:chExt cx="0" cy="0"/>
        </a:xfrm>
      </p:grpSpPr>
      <p:sp>
        <p:nvSpPr>
          <p:cNvPr id="11" name="Autore e data"/>
          <p:cNvSpPr txBox="1">
            <a:spLocks noGrp="1"/>
          </p:cNvSpPr>
          <p:nvPr>
            <p:ph type="body" sz="quarter" idx="13" hasCustomPrompt="1"/>
          </p:nvPr>
        </p:nvSpPr>
        <p:spPr>
          <a:xfrm>
            <a:off x="600670" y="5929931"/>
            <a:ext cx="10985502" cy="318490"/>
          </a:xfrm>
          <a:prstGeom prst="rect">
            <a:avLst/>
          </a:prstGeom>
        </p:spPr>
        <p:txBody>
          <a:bodyPr lIns="45719" tIns="45719" rIns="45719" bIns="45719"/>
          <a:lstStyle>
            <a:lvl1pPr marL="0" indent="0" defTabSz="412750">
              <a:lnSpc>
                <a:spcPct val="100000"/>
              </a:lnSpc>
              <a:spcBef>
                <a:spcPts val="0"/>
              </a:spcBef>
              <a:buSzTx/>
              <a:buNone/>
              <a:defRPr sz="1800" b="1"/>
            </a:lvl1pPr>
          </a:lstStyle>
          <a:p>
            <a:r>
              <a:t>Autore e data</a:t>
            </a:r>
          </a:p>
        </p:txBody>
      </p:sp>
      <p:sp>
        <p:nvSpPr>
          <p:cNvPr id="12" name="Titolo presentazione"/>
          <p:cNvSpPr txBox="1">
            <a:spLocks noGrp="1"/>
          </p:cNvSpPr>
          <p:nvPr>
            <p:ph type="title" hasCustomPrompt="1"/>
          </p:nvPr>
        </p:nvSpPr>
        <p:spPr>
          <a:xfrm>
            <a:off x="603248" y="1287496"/>
            <a:ext cx="10985502" cy="2324101"/>
          </a:xfrm>
          <a:prstGeom prst="rect">
            <a:avLst/>
          </a:prstGeom>
        </p:spPr>
        <p:txBody>
          <a:bodyPr anchor="b"/>
          <a:lstStyle>
            <a:lvl1pPr>
              <a:defRPr sz="5800" spc="-116"/>
            </a:lvl1pPr>
          </a:lstStyle>
          <a:p>
            <a:r>
              <a:t>Titolo presentazione</a:t>
            </a:r>
          </a:p>
        </p:txBody>
      </p:sp>
      <p:sp>
        <p:nvSpPr>
          <p:cNvPr id="13" name="Corpo livello uno…"/>
          <p:cNvSpPr txBox="1">
            <a:spLocks noGrp="1"/>
          </p:cNvSpPr>
          <p:nvPr>
            <p:ph type="body" sz="quarter" idx="1" hasCustomPrompt="1"/>
          </p:nvPr>
        </p:nvSpPr>
        <p:spPr>
          <a:xfrm>
            <a:off x="600671" y="3611595"/>
            <a:ext cx="10985501" cy="952501"/>
          </a:xfrm>
          <a:prstGeom prst="rect">
            <a:avLst/>
          </a:prstGeom>
        </p:spPr>
        <p:txBody>
          <a:bodyPr/>
          <a:lstStyle>
            <a:lvl1pPr marL="0" indent="0" defTabSz="412750">
              <a:lnSpc>
                <a:spcPct val="100000"/>
              </a:lnSpc>
              <a:spcBef>
                <a:spcPts val="0"/>
              </a:spcBef>
              <a:buSzTx/>
              <a:buNone/>
              <a:defRPr sz="2750" b="1"/>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r>
              <a:t>Sottotitolo presentazione</a:t>
            </a:r>
          </a:p>
          <a:p>
            <a:pPr lvl="1"/>
            <a:endParaRPr/>
          </a:p>
          <a:p>
            <a:pPr lvl="2"/>
            <a:endParaRPr/>
          </a:p>
          <a:p>
            <a:pPr lvl="3"/>
            <a:endParaRPr/>
          </a:p>
          <a:p>
            <a:pPr lvl="4"/>
            <a:endParaRPr/>
          </a:p>
        </p:txBody>
      </p:sp>
      <p:sp>
        <p:nvSpPr>
          <p:cNvPr id="14"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25698146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0846D97-8026-4B8E-B324-2F765F1E7C03}" type="datetimeFigureOut">
              <a:rPr lang="it-IT" smtClean="0"/>
              <a:t>13/07/2025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2013829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B0846D97-8026-4B8E-B324-2F765F1E7C03}" type="datetimeFigureOut">
              <a:rPr lang="it-IT" smtClean="0"/>
              <a:t>13/07/2025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566443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B0846D97-8026-4B8E-B324-2F765F1E7C03}" type="datetimeFigureOut">
              <a:rPr lang="it-IT" smtClean="0"/>
              <a:t>13/07/2025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172026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B0846D97-8026-4B8E-B324-2F765F1E7C03}" type="datetimeFigureOut">
              <a:rPr lang="it-IT" smtClean="0"/>
              <a:t>13/07/2025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619612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B0846D97-8026-4B8E-B324-2F765F1E7C03}" type="datetimeFigureOut">
              <a:rPr lang="it-IT" smtClean="0"/>
              <a:t>13/07/2025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2067051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0846D97-8026-4B8E-B324-2F765F1E7C03}" type="datetimeFigureOut">
              <a:rPr lang="it-IT" smtClean="0"/>
              <a:t>13/07/2025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53569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0846D97-8026-4B8E-B324-2F765F1E7C03}" type="datetimeFigureOut">
              <a:rPr lang="it-IT" smtClean="0"/>
              <a:t>13/07/2025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2742299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B0846D97-8026-4B8E-B324-2F765F1E7C03}" type="datetimeFigureOut">
              <a:rPr lang="it-IT" smtClean="0"/>
              <a:t>13/07/2025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61B8AA9-5B1E-4E76-B3BC-09106BC16040}" type="slidenum">
              <a:rPr lang="it-IT" smtClean="0"/>
              <a:t>‹N›</a:t>
            </a:fld>
            <a:endParaRPr lang="it-IT"/>
          </a:p>
        </p:txBody>
      </p:sp>
    </p:spTree>
    <p:extLst>
      <p:ext uri="{BB962C8B-B14F-4D97-AF65-F5344CB8AC3E}">
        <p14:creationId xmlns:p14="http://schemas.microsoft.com/office/powerpoint/2010/main" val="3160740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46D97-8026-4B8E-B324-2F765F1E7C03}" type="datetimeFigureOut">
              <a:rPr lang="it-IT" smtClean="0"/>
              <a:t>13/07/2025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1B8AA9-5B1E-4E76-B3BC-09106BC16040}" type="slidenum">
              <a:rPr lang="it-IT" smtClean="0"/>
              <a:t>‹N›</a:t>
            </a:fld>
            <a:endParaRPr lang="it-IT"/>
          </a:p>
        </p:txBody>
      </p:sp>
    </p:spTree>
    <p:extLst>
      <p:ext uri="{BB962C8B-B14F-4D97-AF65-F5344CB8AC3E}">
        <p14:creationId xmlns:p14="http://schemas.microsoft.com/office/powerpoint/2010/main" val="2111062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hyperlink" Target="ENEA-GSE%20Diagnosi%20energetiche%20edifici.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gif"/><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hyperlink" Target="ENEA-GSE%20Diagnosi%20energetiche%20edifici.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hyperlink" Target="https://cloudlazioinnova-my.sharepoint.com/personal/marcellimt_lazioinnova_it/Documents/Desktop/CARTELLA%20PRESENTAZIONE/FAQ_MISE_seconda_serie_01_08_2016.pdf" TargetMode="External"/><Relationship Id="rId5" Type="http://schemas.openxmlformats.org/officeDocument/2006/relationships/image" Target="../media/image19.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22.emf"/></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hyperlink" Target="https://cloudlazioinnova-my.sharepoint.com/personal/marcellimt_lazioinnova_it/Documents/Desktop/CARTELLA%20PRESENTAZIONE/VV.FF%20-%20COORD_NOTA_07_02_2012_n_1324_Imp_Fotovoltaici.pdf" TargetMode="External"/><Relationship Id="rId5" Type="http://schemas.openxmlformats.org/officeDocument/2006/relationships/hyperlink" Target="https://cloudlazioinnova-my.sharepoint.com/personal/marcellimt_lazioinnova_it/Documents/Desktop/CARTELLA%20PRESENTAZIONE/DM_26_06_2015_Allegato%201%20artt_3%20e%204.pdf" TargetMode="External"/><Relationship Id="rId4" Type="http://schemas.openxmlformats.org/officeDocument/2006/relationships/hyperlink" Target="https://cloudlazioinnova-my.sharepoint.com/personal/marcellimt_lazioinnova_it/Documents/Desktop/CARTELLA%20PRESENTAZIONE/DM_26_06_2015%20-%20Relazioni-tecniche-di-progetto.pdf"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hyperlink" Target="https://gpp.mase.gov.it/sites/default/files/2024-08/allegato-tecnico-CAM-edilizia-07-06-2022-rev-correttivo.pdf"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hyperlink" Target="https://www.bosettiegatti.eu/info/norme/statali/2012_0190.htm#01.32"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8" Type="http://schemas.openxmlformats.org/officeDocument/2006/relationships/hyperlink" Target="Check-list_terza%20edizione.pdf" TargetMode="External"/><Relationship Id="rId13"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hyperlink" Target="MEF%20Guida-Operativa_terza-edizione.pdf" TargetMode="External"/><Relationship Id="rId12" Type="http://schemas.openxmlformats.org/officeDocument/2006/relationships/hyperlink" Target="MEF%20Checklist%2012_Produzione%20elettricita%20da%20pannelli%20solari.NEW.xlsx" TargetMode="External"/><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hyperlink" Target="Vademecum_DNSH__Quaderno_Operativo_1.pdf" TargetMode="External"/><Relationship Id="rId11" Type="http://schemas.openxmlformats.org/officeDocument/2006/relationships/hyperlink" Target="MEF%20Checklist%205_Interventi%20edili%20e%20cantieristica%20generica.NEW.xlsx" TargetMode="External"/><Relationship Id="rId5" Type="http://schemas.openxmlformats.org/officeDocument/2006/relationships/hyperlink" Target="MEF%20Circolare-del-14-maggio-2024-n-22.pdf" TargetMode="External"/><Relationship Id="rId10" Type="http://schemas.openxmlformats.org/officeDocument/2006/relationships/hyperlink" Target="MEF%20Checklist%202_Ristrutturazione%20di%20edifici.NEW.xlsx" TargetMode="External"/><Relationship Id="rId4" Type="http://schemas.openxmlformats.org/officeDocument/2006/relationships/hyperlink" Target="Guida-Operativa_terza-edizione.pdf" TargetMode="External"/><Relationship Id="rId9" Type="http://schemas.openxmlformats.org/officeDocument/2006/relationships/hyperlink" Target="MEF%20Check-list_terza%20edizione.pdf"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s://www.fondazioneifel.it/documenti-e-pubblicazioni/item/download/6013_a2048a68da4fb637a2aec09747ce29f1" TargetMode="External"/><Relationship Id="rId3" Type="http://schemas.openxmlformats.org/officeDocument/2006/relationships/image" Target="../media/image5.png"/><Relationship Id="rId7" Type="http://schemas.openxmlformats.org/officeDocument/2006/relationships/hyperlink" Target="https://www.fondazioneifel.it/documenti-e-pubblicazioni/item/download/5838_057ba2bb9896fdc4431e684a8991930e" TargetMode="External"/><Relationship Id="rId2" Type="http://schemas.openxmlformats.org/officeDocument/2006/relationships/notesSlide" Target="../notesSlides/notesSlide66.xml"/><Relationship Id="rId1" Type="http://schemas.openxmlformats.org/officeDocument/2006/relationships/slideLayout" Target="../slideLayouts/slideLayout12.xml"/><Relationship Id="rId6" Type="http://schemas.openxmlformats.org/officeDocument/2006/relationships/hyperlink" Target="IFEL%20Vademecum_DNSH_Quaderno%20Operativo_2.pdf" TargetMode="External"/><Relationship Id="rId5" Type="http://schemas.openxmlformats.org/officeDocument/2006/relationships/hyperlink" Target="IFEL%20Vademecum_DNSH_Quaderno%20Operativo_1.pdf" TargetMode="External"/><Relationship Id="rId10" Type="http://schemas.openxmlformats.org/officeDocument/2006/relationships/image" Target="../media/image27.png"/><Relationship Id="rId4" Type="http://schemas.openxmlformats.org/officeDocument/2006/relationships/hyperlink" Target="https://cloudlazioinnova-my.sharepoint.com/personal/marcellimt_lazioinnova_it/Documents/Desktop/CARTELLA%20PRESENTAZIONE/IFEL%20Vademecum_DNSH_Allegato_2.pdf" TargetMode="External"/><Relationship Id="rId9" Type="http://schemas.openxmlformats.org/officeDocument/2006/relationships/hyperlink" Target="IFEL%20Allegato_Checklist_2_Ristrutturazione_di_edifici_assistita_IFEL_260225.xlsx"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cloudlazioinnova-my.sharepoint.com/personal/marcellimt_lazioinnova_it/Documents/Desktop/CARTELLA%20PRESENTAZIONE/DD_G10562-02_08_2024_CL_36.pdf"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8" Type="http://schemas.openxmlformats.org/officeDocument/2006/relationships/hyperlink" Target="Check-list_terza%20edizione.pdf" TargetMode="External"/><Relationship Id="rId3" Type="http://schemas.openxmlformats.org/officeDocument/2006/relationships/image" Target="../media/image5.png"/><Relationship Id="rId7" Type="http://schemas.openxmlformats.org/officeDocument/2006/relationships/hyperlink" Target="MIMS%20Linee_Guida_PFTE.pdf" TargetMode="External"/><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hyperlink" Target="JASPERS_-_Sessione_1_20_09_2024.pdf" TargetMode="External"/><Relationship Id="rId5" Type="http://schemas.openxmlformats.org/officeDocument/2006/relationships/hyperlink" Target="DPCoe-JASPER%20indirizzi-per-la-verifica-climatica_Allegato.pdf" TargetMode="External"/><Relationship Id="rId4" Type="http://schemas.openxmlformats.org/officeDocument/2006/relationships/hyperlink" Target="DPCoe-JASPER%20indirizzi-per-la-verifica-climatica.pdf"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8.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A1FAB018-7702-70BE-9C24-12D6C79C8D77}"/>
              </a:ext>
            </a:extLst>
          </p:cNvPr>
          <p:cNvSpPr/>
          <p:nvPr/>
        </p:nvSpPr>
        <p:spPr>
          <a:xfrm>
            <a:off x="14459" y="0"/>
            <a:ext cx="12177541" cy="6997700"/>
          </a:xfrm>
          <a:custGeom>
            <a:avLst/>
            <a:gdLst/>
            <a:ahLst/>
            <a:cxnLst/>
            <a:rect l="l" t="t" r="r" b="b"/>
            <a:pathLst>
              <a:path w="12187082" h="6840000">
                <a:moveTo>
                  <a:pt x="0" y="0"/>
                </a:moveTo>
                <a:lnTo>
                  <a:pt x="12187082" y="0"/>
                </a:lnTo>
                <a:lnTo>
                  <a:pt x="12187082" y="6840000"/>
                </a:lnTo>
                <a:lnTo>
                  <a:pt x="0" y="6840000"/>
                </a:lnTo>
                <a:lnTo>
                  <a:pt x="0" y="0"/>
                </a:lnTo>
                <a:close/>
              </a:path>
            </a:pathLst>
          </a:custGeom>
          <a:blipFill>
            <a:blip r:embed="rId3"/>
            <a:stretch>
              <a:fillRect/>
            </a:stretch>
          </a:blipFill>
        </p:spPr>
        <p:txBody>
          <a:bodyPr/>
          <a:lstStyle/>
          <a:p>
            <a:endParaRPr lang="it-IT"/>
          </a:p>
        </p:txBody>
      </p:sp>
      <p:sp>
        <p:nvSpPr>
          <p:cNvPr id="10" name="Titolo 1">
            <a:extLst>
              <a:ext uri="{FF2B5EF4-FFF2-40B4-BE49-F238E27FC236}">
                <a16:creationId xmlns:a16="http://schemas.microsoft.com/office/drawing/2014/main" id="{B096557A-5D57-D147-9CEA-41A01ADACC81}"/>
              </a:ext>
            </a:extLst>
          </p:cNvPr>
          <p:cNvSpPr txBox="1">
            <a:spLocks/>
          </p:cNvSpPr>
          <p:nvPr/>
        </p:nvSpPr>
        <p:spPr>
          <a:xfrm>
            <a:off x="0" y="2241549"/>
            <a:ext cx="12192000" cy="1841502"/>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b="1" dirty="0">
              <a:solidFill>
                <a:schemeClr val="bg1"/>
              </a:solidFill>
              <a:latin typeface="Gill Sans MT" panose="020B0502020104020203" pitchFamily="34" charset="0"/>
            </a:endParaRPr>
          </a:p>
          <a:p>
            <a:pPr algn="ctr"/>
            <a:r>
              <a:rPr lang="it-IT" sz="5300" b="1" dirty="0">
                <a:solidFill>
                  <a:schemeClr val="bg1"/>
                </a:solidFill>
                <a:latin typeface="Gill Sans MT" panose="020B0502020104020203" pitchFamily="34" charset="0"/>
              </a:rPr>
              <a:t>INCONTRO OPERATIVO PER L’ATTUAZIONE DEGLI INTERVENTI</a:t>
            </a:r>
          </a:p>
        </p:txBody>
      </p:sp>
      <p:sp>
        <p:nvSpPr>
          <p:cNvPr id="11" name="Sottotitolo 2">
            <a:extLst>
              <a:ext uri="{FF2B5EF4-FFF2-40B4-BE49-F238E27FC236}">
                <a16:creationId xmlns:a16="http://schemas.microsoft.com/office/drawing/2014/main" id="{0491FE55-2604-3549-BBE1-D3A794791927}"/>
              </a:ext>
            </a:extLst>
          </p:cNvPr>
          <p:cNvSpPr txBox="1">
            <a:spLocks/>
          </p:cNvSpPr>
          <p:nvPr/>
        </p:nvSpPr>
        <p:spPr>
          <a:xfrm>
            <a:off x="2564886" y="4273551"/>
            <a:ext cx="7410450" cy="44608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it-IT" sz="3200" dirty="0">
                <a:solidFill>
                  <a:schemeClr val="bg1"/>
                </a:solidFill>
                <a:latin typeface="Gill Sans MT" panose="020B0502020104020203" pitchFamily="34" charset="0"/>
              </a:rPr>
              <a:t>15-16 luglio 2025</a:t>
            </a:r>
          </a:p>
        </p:txBody>
      </p:sp>
    </p:spTree>
    <p:extLst>
      <p:ext uri="{BB962C8B-B14F-4D97-AF65-F5344CB8AC3E}">
        <p14:creationId xmlns:p14="http://schemas.microsoft.com/office/powerpoint/2010/main" val="101094420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484BE-D2AB-8A89-9488-5FD5E44EC81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582D9CE-0242-4E1A-5EBC-5DC8B496D1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EAE9D1A1-1964-10D3-87FC-3BF3C94DE39E}"/>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8FDE96FC-81FB-544C-4198-BA20CDF87276}"/>
              </a:ext>
            </a:extLst>
          </p:cNvPr>
          <p:cNvSpPr txBox="1"/>
          <p:nvPr/>
        </p:nvSpPr>
        <p:spPr>
          <a:xfrm>
            <a:off x="371476" y="1248882"/>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di una Diagnosi energetica di buona qualità</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BD95D63F-4A94-7C93-5002-1DAF78BE6DD9}"/>
              </a:ext>
            </a:extLst>
          </p:cNvPr>
          <p:cNvSpPr txBox="1"/>
          <p:nvPr/>
        </p:nvSpPr>
        <p:spPr>
          <a:xfrm>
            <a:off x="371476" y="1672657"/>
            <a:ext cx="11565966" cy="4093428"/>
          </a:xfrm>
          <a:prstGeom prst="rect">
            <a:avLst/>
          </a:prstGeom>
          <a:noFill/>
        </p:spPr>
        <p:txBody>
          <a:bodyPr wrap="square">
            <a:spAutoFit/>
          </a:bodyPr>
          <a:lstStyle/>
          <a:p>
            <a:pPr>
              <a:spcBef>
                <a:spcPts val="600"/>
              </a:spcBef>
            </a:pPr>
            <a:r>
              <a:rPr lang="it-IT" sz="2000" dirty="0">
                <a:solidFill>
                  <a:schemeClr val="accent1">
                    <a:lumMod val="50000"/>
                  </a:schemeClr>
                </a:solidFill>
                <a:latin typeface="Gill Sans MT" panose="020B0502020104020203" pitchFamily="34" charset="0"/>
              </a:rPr>
              <a:t>Una diagnosi energetica può definirsi di </a:t>
            </a:r>
            <a:r>
              <a:rPr lang="it-IT" sz="2000" dirty="0">
                <a:solidFill>
                  <a:srgbClr val="00B050"/>
                </a:solidFill>
                <a:latin typeface="Gill Sans MT" panose="020B0502020104020203" pitchFamily="34" charset="0"/>
              </a:rPr>
              <a:t>«buona qualità» </a:t>
            </a:r>
            <a:r>
              <a:rPr lang="it-IT" sz="2000" dirty="0">
                <a:solidFill>
                  <a:schemeClr val="accent1">
                    <a:lumMod val="50000"/>
                  </a:schemeClr>
                </a:solidFill>
                <a:latin typeface="Gill Sans MT" panose="020B0502020104020203" pitchFamily="34" charset="0"/>
              </a:rPr>
              <a:t>quando:</a:t>
            </a:r>
          </a:p>
          <a:p>
            <a:pPr marL="342900" indent="-34290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ogni parametro e dato viene espresso in modo chiaro ed esaustivo, ed è rapidamente comprensibile alla committenza anche grazie ad una chiara descrizione testuale dei singoli aspetti, problematiche e criticità attraverso rappresentazioni di sintesi mirate e rimandando tutti gli approfondimenti tecnici specialistici ai pertinenti allegati. In particolare le analisi :</a:t>
            </a:r>
          </a:p>
          <a:p>
            <a:pPr marL="914400" lvl="1" indent="-457200">
              <a:spcBef>
                <a:spcPts val="600"/>
              </a:spcBef>
              <a:buFont typeface="+mj-lt"/>
              <a:buAutoNum type="alphaLcParenR"/>
            </a:pPr>
            <a:r>
              <a:rPr lang="it-IT" sz="2000" dirty="0">
                <a:solidFill>
                  <a:schemeClr val="accent1">
                    <a:lumMod val="50000"/>
                  </a:schemeClr>
                </a:solidFill>
                <a:latin typeface="Gill Sans MT" panose="020B0502020104020203" pitchFamily="34" charset="0"/>
              </a:rPr>
              <a:t>sono basate su dati operativi relativi al consumo di energia aggiornati, misurati e tracciabili e (</a:t>
            </a:r>
            <a:r>
              <a:rPr lang="it-IT" sz="2000" i="1" dirty="0">
                <a:solidFill>
                  <a:schemeClr val="accent1">
                    <a:lumMod val="50000"/>
                  </a:schemeClr>
                </a:solidFill>
                <a:latin typeface="Gill Sans MT" panose="020B0502020104020203" pitchFamily="34" charset="0"/>
              </a:rPr>
              <a:t>per l'energia elettrica</a:t>
            </a:r>
            <a:r>
              <a:rPr lang="it-IT" sz="2000" dirty="0">
                <a:solidFill>
                  <a:schemeClr val="accent1">
                    <a:lumMod val="50000"/>
                  </a:schemeClr>
                </a:solidFill>
                <a:latin typeface="Gill Sans MT" panose="020B0502020104020203" pitchFamily="34" charset="0"/>
              </a:rPr>
              <a:t>) sui profili di carico;</a:t>
            </a:r>
          </a:p>
          <a:p>
            <a:pPr marL="914400" lvl="1" indent="-457200">
              <a:spcBef>
                <a:spcPts val="600"/>
              </a:spcBef>
              <a:buFont typeface="+mj-lt"/>
              <a:buAutoNum type="alphaLcParenR"/>
            </a:pPr>
            <a:r>
              <a:rPr lang="it-IT" sz="2000" dirty="0">
                <a:solidFill>
                  <a:schemeClr val="accent1">
                    <a:lumMod val="50000"/>
                  </a:schemeClr>
                </a:solidFill>
                <a:latin typeface="Gill Sans MT" panose="020B0502020104020203" pitchFamily="34" charset="0"/>
              </a:rPr>
              <a:t>comprendono un esame dettagliato del profilo di consumo energetico dell’edificio ivi compreso il trasporto per uso interno;</a:t>
            </a:r>
          </a:p>
          <a:p>
            <a:pPr marL="914400" lvl="1" indent="-457200">
              <a:spcBef>
                <a:spcPts val="600"/>
              </a:spcBef>
              <a:buFont typeface="+mj-lt"/>
              <a:buAutoNum type="alphaLcParenR"/>
            </a:pPr>
            <a:r>
              <a:rPr lang="it-IT" sz="2000" dirty="0">
                <a:solidFill>
                  <a:schemeClr val="accent1">
                    <a:lumMod val="50000"/>
                  </a:schemeClr>
                </a:solidFill>
                <a:latin typeface="Gill Sans MT" panose="020B0502020104020203" pitchFamily="34" charset="0"/>
              </a:rPr>
              <a:t>sono proporzionate e sufficientemente rappresentative per consentire di tracciare un quadro fedele della prestazione energetica globale e di individuare in modo affidabile le opportunità di miglioramento più significative;</a:t>
            </a:r>
          </a:p>
        </p:txBody>
      </p:sp>
    </p:spTree>
    <p:extLst>
      <p:ext uri="{BB962C8B-B14F-4D97-AF65-F5344CB8AC3E}">
        <p14:creationId xmlns:p14="http://schemas.microsoft.com/office/powerpoint/2010/main" val="391508829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ACC1B-76C5-D158-CB44-3E8CA2EB85F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2371E20F-B4E5-51AF-81FC-889E32AC38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309BEA00-4A91-2AED-0DC7-95400E655661}"/>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61342006-BD70-5FFE-D02B-399FD112B9FD}"/>
              </a:ext>
            </a:extLst>
          </p:cNvPr>
          <p:cNvSpPr txBox="1"/>
          <p:nvPr/>
        </p:nvSpPr>
        <p:spPr>
          <a:xfrm>
            <a:off x="371476" y="1248882"/>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di una Diagnosi energetica di buona qualità</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0B3A0A0C-605C-4BF8-3251-02FE15BE5C89}"/>
              </a:ext>
            </a:extLst>
          </p:cNvPr>
          <p:cNvSpPr txBox="1"/>
          <p:nvPr/>
        </p:nvSpPr>
        <p:spPr>
          <a:xfrm>
            <a:off x="371476" y="1672657"/>
            <a:ext cx="11565966" cy="3323987"/>
          </a:xfrm>
          <a:prstGeom prst="rect">
            <a:avLst/>
          </a:prstGeom>
          <a:noFill/>
        </p:spPr>
        <p:txBody>
          <a:bodyPr wrap="square">
            <a:spAutoFit/>
          </a:bodyPr>
          <a:lstStyle/>
          <a:p>
            <a:pPr marL="342900" indent="-34290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vengono individuate e quantificate dal punto di vista economico ed energetico le raccomandazioni significative;</a:t>
            </a:r>
          </a:p>
          <a:p>
            <a:pPr marL="342900" indent="-34290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vengono evidenziate dettagliatamente tutte le possibili opportunità di risparmio energetico compatibili con le risorse disponibili predisponendo singoli scenari di efficientamento attraverso la caratterizzazione: del livello di risparmio energetico, costi di investimento, benefici energetici, ambientali ed economici attesi. ove possibile, l'analisi economiche dovrebbero basarsi sul criterio del costo del ciclo di vita, invece che su semplici periodi di ammortamento, in modo da tener conto dei risparmi a lungo termine e dei valori residuali degli investimenti a lungo termine;</a:t>
            </a:r>
          </a:p>
          <a:p>
            <a:pPr marL="342900" indent="-34290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mette in grado la committenza con il report di diagnosi di operare una scelta consapevole tra le possibili opportunità di risparmio energetico (mix degli interventi proposti).</a:t>
            </a:r>
          </a:p>
        </p:txBody>
      </p:sp>
    </p:spTree>
    <p:extLst>
      <p:ext uri="{BB962C8B-B14F-4D97-AF65-F5344CB8AC3E}">
        <p14:creationId xmlns:p14="http://schemas.microsoft.com/office/powerpoint/2010/main" val="419343713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3828D-B1F4-7A16-1790-319E92A50919}"/>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013ED63-05BE-FCD5-C43C-4F7D4772A7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5CA50AF7-CF9A-D28C-60AC-F79230CB0335}"/>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6A57416C-3F07-40B3-DCEE-23E1D35E4B2B}"/>
              </a:ext>
            </a:extLst>
          </p:cNvPr>
          <p:cNvSpPr txBox="1"/>
          <p:nvPr/>
        </p:nvSpPr>
        <p:spPr>
          <a:xfrm>
            <a:off x="371476" y="1248882"/>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del report di Diagnosi energetica</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FFC03DEA-50D6-E363-2CA0-712F45B1D28A}"/>
              </a:ext>
            </a:extLst>
          </p:cNvPr>
          <p:cNvSpPr txBox="1"/>
          <p:nvPr/>
        </p:nvSpPr>
        <p:spPr>
          <a:xfrm>
            <a:off x="371476" y="1708952"/>
            <a:ext cx="11565966" cy="4262705"/>
          </a:xfrm>
          <a:prstGeom prst="rect">
            <a:avLst/>
          </a:prstGeom>
          <a:noFill/>
        </p:spPr>
        <p:txBody>
          <a:bodyPr wrap="square">
            <a:spAutoFit/>
          </a:bodyPr>
          <a:lstStyle/>
          <a:p>
            <a:pPr>
              <a:spcBef>
                <a:spcPts val="600"/>
              </a:spcBef>
            </a:pPr>
            <a:r>
              <a:rPr lang="it-IT" sz="1900" dirty="0">
                <a:solidFill>
                  <a:schemeClr val="accent1">
                    <a:lumMod val="50000"/>
                  </a:schemeClr>
                </a:solidFill>
                <a:latin typeface="Gill Sans MT" panose="020B0502020104020203" pitchFamily="34" charset="0"/>
              </a:rPr>
              <a:t>Il Report di Diagnosi energetica deve, nella sua configurazione minima, fornire indicazioni univoche, tracciabili ed esaustive circa tutti gli scenari di efficientamento energetico prevedibili e plausibili per la struttura oggetto di diagnosi. In particolare, </a:t>
            </a:r>
            <a:r>
              <a:rPr lang="it-IT" sz="1900" dirty="0">
                <a:solidFill>
                  <a:srgbClr val="00B050"/>
                </a:solidFill>
                <a:latin typeface="Gill Sans MT" panose="020B0502020104020203" pitchFamily="34" charset="0"/>
              </a:rPr>
              <a:t>con riferimento a un indice tipo come proposto dai più diffusi software commerciali di settore e sulla traccia delle Linee guida predisposte da ENEA per la diagnosi energetica degli edifici. </a:t>
            </a:r>
            <a:r>
              <a:rPr lang="it-IT" sz="1900" i="1" dirty="0">
                <a:solidFill>
                  <a:schemeClr val="accent1">
                    <a:lumMod val="50000"/>
                  </a:schemeClr>
                </a:solidFill>
                <a:latin typeface="Gill Sans MT" panose="020B0502020104020203" pitchFamily="34" charset="0"/>
              </a:rPr>
              <a:t>(</a:t>
            </a:r>
            <a:r>
              <a:rPr lang="it-IT" sz="1900" i="1" dirty="0">
                <a:solidFill>
                  <a:schemeClr val="accent1">
                    <a:lumMod val="50000"/>
                  </a:schemeClr>
                </a:solidFill>
                <a:latin typeface="Gill Sans MT" panose="020B0502020104020203" pitchFamily="34" charset="0"/>
                <a:hlinkClick r:id="rId4" action="ppaction://hlinkfile"/>
              </a:rPr>
              <a:t>Rif. Linee guida per le diagnosi energetiche degli edifici ENEA – GSE 2023</a:t>
            </a:r>
            <a:r>
              <a:rPr lang="it-IT" sz="1900" i="1" dirty="0">
                <a:solidFill>
                  <a:schemeClr val="accent1">
                    <a:lumMod val="50000"/>
                  </a:schemeClr>
                </a:solidFill>
                <a:latin typeface="Gill Sans MT" panose="020B0502020104020203" pitchFamily="34" charset="0"/>
              </a:rPr>
              <a:t>). </a:t>
            </a:r>
            <a:r>
              <a:rPr lang="it-IT" sz="1900" dirty="0">
                <a:solidFill>
                  <a:schemeClr val="accent1">
                    <a:lumMod val="50000"/>
                  </a:schemeClr>
                </a:solidFill>
                <a:latin typeface="Gill Sans MT" panose="020B0502020104020203" pitchFamily="34" charset="0"/>
              </a:rPr>
              <a:t>Il Report di DE deve riportare:</a:t>
            </a:r>
          </a:p>
          <a:p>
            <a:pPr marL="457200" indent="-457200">
              <a:spcBef>
                <a:spcPts val="600"/>
              </a:spcBef>
              <a:buFont typeface="+mj-lt"/>
              <a:buAutoNum type="arabicPeriod"/>
            </a:pPr>
            <a:r>
              <a:rPr lang="it-IT" sz="1900" u="sng" dirty="0">
                <a:solidFill>
                  <a:schemeClr val="accent1">
                    <a:lumMod val="50000"/>
                  </a:schemeClr>
                </a:solidFill>
                <a:latin typeface="Gill Sans MT" panose="020B0502020104020203" pitchFamily="34" charset="0"/>
              </a:rPr>
              <a:t>Generalità ed impostazioni di calcolo</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contestualizzazione dell’edificio oggetto di diagnosi: </a:t>
            </a:r>
            <a:r>
              <a:rPr lang="it-IT" sz="1900" i="1" dirty="0">
                <a:solidFill>
                  <a:schemeClr val="accent1">
                    <a:lumMod val="50000"/>
                  </a:schemeClr>
                </a:solidFill>
                <a:latin typeface="Gill Sans MT" panose="020B0502020104020203" pitchFamily="34" charset="0"/>
              </a:rPr>
              <a:t>descrizione sintetica dell’edificio; rilievo fotografico dello stato di fatto involucro e impianti; caratteristiche dimensionali complessive dell’edificio; servizi ed impianti di cui è provvisto l’edificio</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modalità operative di sviluppo della diagnosi, gli scopi ed i passaggi essenziali con riferimento alla norma UNI CEI EN 16247 per le parti di pertinenza (1 – 2:2022);</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metodologie di calcolo utilizzate con riferimento sia alla modalità standard e alla modalità adattata all’utenza;</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indicazione dei parametri generali di calcolo: </a:t>
            </a:r>
            <a:r>
              <a:rPr lang="it-IT" sz="1900" i="1" dirty="0">
                <a:solidFill>
                  <a:schemeClr val="accent1">
                    <a:lumMod val="50000"/>
                  </a:schemeClr>
                </a:solidFill>
                <a:latin typeface="Gill Sans MT" panose="020B0502020104020203" pitchFamily="34" charset="0"/>
              </a:rPr>
              <a:t>fattori di conversione in energia primaria,  valori limite imposti dalla normativa cogente ed altri parametri.</a:t>
            </a:r>
          </a:p>
        </p:txBody>
      </p:sp>
    </p:spTree>
    <p:extLst>
      <p:ext uri="{BB962C8B-B14F-4D97-AF65-F5344CB8AC3E}">
        <p14:creationId xmlns:p14="http://schemas.microsoft.com/office/powerpoint/2010/main" val="389606041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65410-6D0F-6613-69B9-3196F9B91FD1}"/>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F2E3926-F9C3-BB87-F9D0-C952D76FA2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422FAF92-ADC8-9A02-18BE-3BFAEE948B66}"/>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2C72225B-8A14-FDAC-8FBD-D20691C8DFFC}"/>
              </a:ext>
            </a:extLst>
          </p:cNvPr>
          <p:cNvSpPr txBox="1"/>
          <p:nvPr/>
        </p:nvSpPr>
        <p:spPr>
          <a:xfrm>
            <a:off x="371476" y="1149924"/>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del report di Diagnosi energetica</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E75D2E79-A7DB-81CD-EB8D-29FD4379E974}"/>
              </a:ext>
            </a:extLst>
          </p:cNvPr>
          <p:cNvSpPr txBox="1"/>
          <p:nvPr/>
        </p:nvSpPr>
        <p:spPr>
          <a:xfrm>
            <a:off x="371476" y="1481738"/>
            <a:ext cx="11565966" cy="4924425"/>
          </a:xfrm>
          <a:prstGeom prst="rect">
            <a:avLst/>
          </a:prstGeom>
          <a:noFill/>
        </p:spPr>
        <p:txBody>
          <a:bodyPr wrap="square">
            <a:spAutoFit/>
          </a:bodyPr>
          <a:lstStyle/>
          <a:p>
            <a:pPr marL="457200" indent="-457200">
              <a:spcBef>
                <a:spcPts val="600"/>
              </a:spcBef>
              <a:buFont typeface="+mj-lt"/>
              <a:buAutoNum type="arabicPeriod" startAt="2"/>
            </a:pPr>
            <a:r>
              <a:rPr lang="it-IT" sz="1900" u="sng" dirty="0">
                <a:solidFill>
                  <a:schemeClr val="accent1">
                    <a:lumMod val="50000"/>
                  </a:schemeClr>
                </a:solidFill>
                <a:latin typeface="Gill Sans MT" panose="020B0502020104020203" pitchFamily="34" charset="0"/>
              </a:rPr>
              <a:t>Analisi energetica dell’edificio nello stato di fatto </a:t>
            </a:r>
            <a:r>
              <a:rPr lang="it-IT" sz="1900" dirty="0">
                <a:solidFill>
                  <a:schemeClr val="accent1">
                    <a:lumMod val="50000"/>
                  </a:schemeClr>
                </a:solidFill>
                <a:latin typeface="Gill Sans MT" panose="020B0502020104020203" pitchFamily="34" charset="0"/>
              </a:rPr>
              <a:t>(</a:t>
            </a:r>
            <a:r>
              <a:rPr lang="it-IT" sz="1900" dirty="0">
                <a:solidFill>
                  <a:srgbClr val="00B050"/>
                </a:solidFill>
                <a:latin typeface="Gill Sans MT" panose="020B0502020104020203" pitchFamily="34" charset="0"/>
              </a:rPr>
              <a:t>fabbisogni</a:t>
            </a:r>
            <a:r>
              <a:rPr lang="it-IT" sz="1900" dirty="0">
                <a:solidFill>
                  <a:schemeClr val="accent1">
                    <a:lumMod val="50000"/>
                  </a:schemeClr>
                </a:solidFill>
                <a:latin typeface="Gill Sans MT" panose="020B0502020104020203" pitchFamily="34" charset="0"/>
              </a:rPr>
              <a:t>). </a:t>
            </a:r>
            <a:r>
              <a:rPr lang="it-IT" sz="1900" u="sng" dirty="0">
                <a:solidFill>
                  <a:schemeClr val="accent1">
                    <a:lumMod val="50000"/>
                  </a:schemeClr>
                </a:solidFill>
                <a:latin typeface="Gill Sans MT" panose="020B0502020104020203" pitchFamily="34" charset="0"/>
              </a:rPr>
              <a:t>Tutti dati riportati in tale analisi dovranno essere esposti in forma sintetica e tabellare rimandando agli allegati per i dettagli dei calcoli</a:t>
            </a:r>
            <a:r>
              <a:rPr lang="it-IT" sz="1900" dirty="0">
                <a:solidFill>
                  <a:schemeClr val="accent1">
                    <a:lumMod val="50000"/>
                  </a:schemeClr>
                </a:solidFill>
                <a:latin typeface="Gill Sans MT" panose="020B0502020104020203" pitchFamily="34" charset="0"/>
              </a:rPr>
              <a:t> </a:t>
            </a:r>
            <a:r>
              <a:rPr lang="it-IT" sz="1900" i="1" dirty="0">
                <a:solidFill>
                  <a:schemeClr val="accent1">
                    <a:lumMod val="50000"/>
                  </a:schemeClr>
                </a:solidFill>
                <a:latin typeface="Gill Sans MT" panose="020B0502020104020203" pitchFamily="34" charset="0"/>
              </a:rPr>
              <a:t>(es. calcoli termo-igrometrici dei singoli componenti di involucro efficienze medie stagionali degli impianti, ecc.)</a:t>
            </a:r>
            <a:r>
              <a:rPr lang="it-IT" sz="1900" dirty="0">
                <a:solidFill>
                  <a:schemeClr val="accent1">
                    <a:lumMod val="50000"/>
                  </a:schemeClr>
                </a:solidFill>
                <a:latin typeface="Gill Sans MT" panose="020B0502020104020203" pitchFamily="34" charset="0"/>
              </a:rPr>
              <a:t>:</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caratteristiche geografiche; dati climatici assunti dal modello di calcolo; caratteristiche del fabbricato</a:t>
            </a:r>
          </a:p>
          <a:p>
            <a:pPr lvl="2" indent="-461963">
              <a:spcBef>
                <a:spcPts val="300"/>
              </a:spcBef>
            </a:pPr>
            <a:r>
              <a:rPr lang="it-IT" sz="1900" u="sng" dirty="0">
                <a:solidFill>
                  <a:schemeClr val="accent1">
                    <a:lumMod val="50000"/>
                  </a:schemeClr>
                </a:solidFill>
                <a:latin typeface="Gill Sans MT" panose="020B0502020104020203" pitchFamily="34" charset="0"/>
              </a:rPr>
              <a:t>Involucro edilizio</a:t>
            </a:r>
            <a:r>
              <a:rPr lang="it-IT" sz="1900" dirty="0">
                <a:solidFill>
                  <a:schemeClr val="accent1">
                    <a:lumMod val="50000"/>
                  </a:schemeClr>
                </a:solidFill>
                <a:latin typeface="Gill Sans MT" panose="020B0502020104020203" pitchFamily="34" charset="0"/>
              </a:rPr>
              <a:t>:</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caratterizzazione delle strutture disperdenti; </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carichi termici estivi e invernali;</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principali risultati dei calcoli: </a:t>
            </a:r>
            <a:r>
              <a:rPr lang="it-IT" sz="1900" i="1" dirty="0">
                <a:solidFill>
                  <a:schemeClr val="accent1">
                    <a:lumMod val="50000"/>
                  </a:schemeClr>
                </a:solidFill>
                <a:latin typeface="Gill Sans MT" panose="020B0502020104020203" pitchFamily="34" charset="0"/>
              </a:rPr>
              <a:t>fabbisogni energetici estivi e invernali</a:t>
            </a:r>
            <a:r>
              <a:rPr lang="it-IT" sz="1900" dirty="0">
                <a:solidFill>
                  <a:schemeClr val="accent1">
                    <a:lumMod val="50000"/>
                  </a:schemeClr>
                </a:solidFill>
                <a:latin typeface="Gill Sans MT" panose="020B0502020104020203" pitchFamily="34" charset="0"/>
              </a:rPr>
              <a:t>;</a:t>
            </a:r>
          </a:p>
          <a:p>
            <a:pPr lvl="2" indent="-461963">
              <a:spcBef>
                <a:spcPts val="300"/>
              </a:spcBef>
            </a:pPr>
            <a:r>
              <a:rPr lang="it-IT" sz="1900" u="sng" dirty="0">
                <a:solidFill>
                  <a:schemeClr val="accent1">
                    <a:lumMod val="50000"/>
                  </a:schemeClr>
                </a:solidFill>
                <a:latin typeface="Gill Sans MT" panose="020B0502020104020203" pitchFamily="34" charset="0"/>
              </a:rPr>
              <a:t>Impianti a servizio</a:t>
            </a:r>
            <a:r>
              <a:rPr lang="it-IT" sz="1900" dirty="0">
                <a:solidFill>
                  <a:schemeClr val="accent1">
                    <a:lumMod val="50000"/>
                  </a:schemeClr>
                </a:solidFill>
                <a:latin typeface="Gill Sans MT" panose="020B0502020104020203" pitchFamily="34" charset="0"/>
              </a:rPr>
              <a:t>:</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Caratteristiche degli impianti per ciascuna tipologia di servizio energetico presente nell’edificio (</a:t>
            </a:r>
            <a:r>
              <a:rPr lang="it-IT" sz="1900" i="1" dirty="0">
                <a:solidFill>
                  <a:schemeClr val="accent1">
                    <a:lumMod val="50000"/>
                  </a:schemeClr>
                </a:solidFill>
                <a:latin typeface="Gill Sans MT" panose="020B0502020104020203" pitchFamily="34" charset="0"/>
              </a:rPr>
              <a:t>climatizzazione estiva e invernale, illuminazione, trasporti interni, altro ove pertinente</a:t>
            </a:r>
            <a:r>
              <a:rPr lang="it-IT" sz="1900" dirty="0">
                <a:solidFill>
                  <a:schemeClr val="accent1">
                    <a:lumMod val="50000"/>
                  </a:schemeClr>
                </a:solidFill>
                <a:latin typeface="Gill Sans MT" panose="020B0502020104020203" pitchFamily="34" charset="0"/>
              </a:rPr>
              <a:t>) relativamente alle sezioni di generazione, distribuzione ed emissione;</a:t>
            </a:r>
          </a:p>
          <a:p>
            <a:pPr marL="800100" lvl="1" indent="-342900">
              <a:buFont typeface="Gill Sans MT" panose="020B0502020104020203" pitchFamily="34" charset="0"/>
              <a:buChar char="–"/>
            </a:pPr>
            <a:r>
              <a:rPr lang="it-IT" sz="1900" dirty="0">
                <a:solidFill>
                  <a:schemeClr val="accent1">
                    <a:lumMod val="50000"/>
                  </a:schemeClr>
                </a:solidFill>
                <a:latin typeface="Gill Sans MT" panose="020B0502020104020203" pitchFamily="34" charset="0"/>
              </a:rPr>
              <a:t>principali risultati dei calcoli: </a:t>
            </a:r>
            <a:r>
              <a:rPr lang="it-IT" sz="1900" i="1" dirty="0">
                <a:solidFill>
                  <a:schemeClr val="accent1">
                    <a:lumMod val="50000"/>
                  </a:schemeClr>
                </a:solidFill>
                <a:latin typeface="Gill Sans MT" panose="020B0502020104020203" pitchFamily="34" charset="0"/>
              </a:rPr>
              <a:t>fabbisogni termici, fabbisogni elettrici, energia primaria non rinnovabile e rinnovabile</a:t>
            </a:r>
            <a:r>
              <a:rPr lang="it-IT" sz="1900" dirty="0">
                <a:solidFill>
                  <a:schemeClr val="accent1">
                    <a:lumMod val="50000"/>
                  </a:schemeClr>
                </a:solidFill>
                <a:latin typeface="Gill Sans MT" panose="020B0502020104020203" pitchFamily="34" charset="0"/>
              </a:rPr>
              <a:t>;</a:t>
            </a:r>
          </a:p>
          <a:p>
            <a:pPr marL="452437" lvl="2">
              <a:spcBef>
                <a:spcPts val="300"/>
              </a:spcBef>
            </a:pPr>
            <a:r>
              <a:rPr lang="it-IT" sz="1900" u="sng" dirty="0">
                <a:solidFill>
                  <a:schemeClr val="accent1">
                    <a:lumMod val="50000"/>
                  </a:schemeClr>
                </a:solidFill>
                <a:latin typeface="Gill Sans MT" panose="020B0502020104020203" pitchFamily="34" charset="0"/>
              </a:rPr>
              <a:t>Sintesi descrittiva emersa dall’anali dell’edificio nello stato di fatto lato FABBISOGNI</a:t>
            </a:r>
          </a:p>
          <a:p>
            <a:pPr marL="452437" lvl="2">
              <a:spcBef>
                <a:spcPts val="300"/>
              </a:spcBef>
            </a:pPr>
            <a:endParaRPr lang="it-IT" sz="1900" u="sng" dirty="0">
              <a:solidFill>
                <a:schemeClr val="accent1">
                  <a:lumMod val="50000"/>
                </a:schemeClr>
              </a:solidFill>
              <a:latin typeface="Gill Sans MT" panose="020B0502020104020203" pitchFamily="34" charset="0"/>
            </a:endParaRPr>
          </a:p>
          <a:p>
            <a:pPr marL="800100" lvl="1" indent="-342900">
              <a:buFont typeface="Gill Sans MT" panose="020B0502020104020203" pitchFamily="34" charset="0"/>
              <a:buChar char="–"/>
            </a:pPr>
            <a:endParaRPr lang="it-IT" sz="1900" dirty="0">
              <a:solidFill>
                <a:schemeClr val="accent1">
                  <a:lumMod val="50000"/>
                </a:schemeClr>
              </a:solidFill>
              <a:latin typeface="Gill Sans MT" panose="020B0502020104020203" pitchFamily="34" charset="0"/>
            </a:endParaRPr>
          </a:p>
        </p:txBody>
      </p:sp>
    </p:spTree>
    <p:extLst>
      <p:ext uri="{BB962C8B-B14F-4D97-AF65-F5344CB8AC3E}">
        <p14:creationId xmlns:p14="http://schemas.microsoft.com/office/powerpoint/2010/main" val="383567783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217F7-F48A-7FF9-D209-97BFBFF1546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D69C69C8-AFED-3D1D-576B-6D10926529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0EF1D942-6185-B63A-74A0-FB1DCEB97150}"/>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C7E60511-562E-3671-62FB-C629A267EEF7}"/>
              </a:ext>
            </a:extLst>
          </p:cNvPr>
          <p:cNvSpPr txBox="1"/>
          <p:nvPr/>
        </p:nvSpPr>
        <p:spPr>
          <a:xfrm>
            <a:off x="371476" y="1149924"/>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del report di Diagnosi energetica</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D63BB835-E064-5665-9589-128FAEB3334A}"/>
              </a:ext>
            </a:extLst>
          </p:cNvPr>
          <p:cNvSpPr txBox="1"/>
          <p:nvPr/>
        </p:nvSpPr>
        <p:spPr>
          <a:xfrm>
            <a:off x="371476" y="1481738"/>
            <a:ext cx="11565966" cy="4478149"/>
          </a:xfrm>
          <a:prstGeom prst="rect">
            <a:avLst/>
          </a:prstGeom>
          <a:noFill/>
        </p:spPr>
        <p:txBody>
          <a:bodyPr wrap="square">
            <a:spAutoFit/>
          </a:bodyPr>
          <a:lstStyle/>
          <a:p>
            <a:pPr marL="457200" indent="-457200">
              <a:spcBef>
                <a:spcPts val="600"/>
              </a:spcBef>
              <a:buFont typeface="+mj-lt"/>
              <a:buAutoNum type="arabicPeriod" startAt="3"/>
            </a:pPr>
            <a:r>
              <a:rPr lang="it-IT" sz="2000" u="sng" dirty="0">
                <a:solidFill>
                  <a:schemeClr val="accent1">
                    <a:lumMod val="50000"/>
                  </a:schemeClr>
                </a:solidFill>
                <a:latin typeface="Gill Sans MT" panose="020B0502020104020203" pitchFamily="34" charset="0"/>
              </a:rPr>
              <a:t>Confronto con i consumi reali</a:t>
            </a:r>
            <a:r>
              <a:rPr lang="it-IT" sz="2000" dirty="0">
                <a:solidFill>
                  <a:schemeClr val="accent1">
                    <a:lumMod val="50000"/>
                  </a:schemeClr>
                </a:solidFill>
                <a:latin typeface="Gill Sans MT" panose="020B0502020104020203" pitchFamily="34" charset="0"/>
              </a:rPr>
              <a:t>: con riferimento ai dati di consumo di convalida utilizzare i dati storici forniti dalla committenza:</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Consumi stagionali di energia termica ed elettrica per vettori;</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Riepilogo annuo dei consumi per energia termica ed elettrica, per vettore.</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Sintesi descrittiva dei principali risultati emersi dall’analisi lato CONSUMI REALI. </a:t>
            </a:r>
          </a:p>
          <a:p>
            <a:pPr marL="457200" indent="-457200">
              <a:spcBef>
                <a:spcPts val="600"/>
              </a:spcBef>
              <a:buFont typeface="+mj-lt"/>
              <a:buAutoNum type="arabicPeriod" startAt="3"/>
            </a:pPr>
            <a:r>
              <a:rPr lang="it-IT" sz="2000" u="sng" dirty="0">
                <a:solidFill>
                  <a:schemeClr val="accent1">
                    <a:lumMod val="50000"/>
                  </a:schemeClr>
                </a:solidFill>
                <a:latin typeface="Gill Sans MT" panose="020B0502020104020203" pitchFamily="34" charset="0"/>
              </a:rPr>
              <a:t>Validazione del modello:</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Costruzione dell’inventario energetico, descrizione analitica dei consumi per ogni vettore energetico; consumo di riferimento media triennale ove dati disponibili, ripartizione dei consumi per ogni vettore, in base ai servizi energetici</a:t>
            </a:r>
            <a:r>
              <a:rPr lang="it-IT" sz="2000" i="1" dirty="0">
                <a:solidFill>
                  <a:schemeClr val="accent1">
                    <a:lumMod val="50000"/>
                  </a:schemeClr>
                </a:solidFill>
                <a:latin typeface="Gill Sans MT" panose="020B0502020104020203" pitchFamily="34" charset="0"/>
              </a:rPr>
              <a:t>: climatizzazione invernale, climatizzazione estiva, produzione di ACS, illuminazione, ventilazione, ascensori e scale mobili;</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indicatori di benchmark (</a:t>
            </a:r>
            <a:r>
              <a:rPr lang="it-IT" sz="2000" i="1" dirty="0">
                <a:solidFill>
                  <a:schemeClr val="accent1">
                    <a:lumMod val="50000"/>
                  </a:schemeClr>
                </a:solidFill>
                <a:latin typeface="Gill Sans MT" panose="020B0502020104020203" pitchFamily="34" charset="0"/>
              </a:rPr>
              <a:t>ove disponibili per destinazione d’uso immobile</a:t>
            </a:r>
            <a:r>
              <a:rPr lang="it-IT" sz="2000" dirty="0">
                <a:solidFill>
                  <a:schemeClr val="accent1">
                    <a:lumMod val="50000"/>
                  </a:schemeClr>
                </a:solidFill>
                <a:latin typeface="Gill Sans MT" panose="020B0502020104020203" pitchFamily="34" charset="0"/>
              </a:rPr>
              <a:t>); </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confronto tra consumi effettivi/reali (Ce) e consumi operativi/da modello (Co) in condizioni climatiche reali;</a:t>
            </a:r>
          </a:p>
          <a:p>
            <a:pPr marL="800100" lvl="1" indent="-342900">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Verifica del margine di incertezza</a:t>
            </a:r>
          </a:p>
        </p:txBody>
      </p:sp>
    </p:spTree>
    <p:extLst>
      <p:ext uri="{BB962C8B-B14F-4D97-AF65-F5344CB8AC3E}">
        <p14:creationId xmlns:p14="http://schemas.microsoft.com/office/powerpoint/2010/main" val="239712613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7092F-66CB-2D24-FE3E-23B10631724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CB1EA55E-5290-A654-CF7D-023DD1A13D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EACA42AB-A732-EE81-DC8B-72AA60920727}"/>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8F564FE0-14F9-EE44-EC0A-E4CF86DC73B4}"/>
              </a:ext>
            </a:extLst>
          </p:cNvPr>
          <p:cNvSpPr txBox="1"/>
          <p:nvPr/>
        </p:nvSpPr>
        <p:spPr>
          <a:xfrm>
            <a:off x="371476" y="1149924"/>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del report di Diagnosi energetica</a:t>
            </a:r>
            <a:endParaRPr lang="it-IT" sz="2200" b="1" dirty="0">
              <a:solidFill>
                <a:srgbClr val="00B050"/>
              </a:solidFill>
              <a:latin typeface="Gill Sans MT" panose="020B0502020104020203" pitchFamily="34" charset="0"/>
            </a:endParaRPr>
          </a:p>
        </p:txBody>
      </p:sp>
      <p:sp>
        <p:nvSpPr>
          <p:cNvPr id="2" name="CasellaDiTesto 1">
            <a:extLst>
              <a:ext uri="{FF2B5EF4-FFF2-40B4-BE49-F238E27FC236}">
                <a16:creationId xmlns:a16="http://schemas.microsoft.com/office/drawing/2014/main" id="{82440AAA-F21A-056F-73D3-96D49A45B57C}"/>
              </a:ext>
            </a:extLst>
          </p:cNvPr>
          <p:cNvSpPr txBox="1"/>
          <p:nvPr/>
        </p:nvSpPr>
        <p:spPr>
          <a:xfrm>
            <a:off x="350044" y="1654391"/>
            <a:ext cx="6541790" cy="3785652"/>
          </a:xfrm>
          <a:prstGeom prst="rect">
            <a:avLst/>
          </a:prstGeom>
          <a:noFill/>
        </p:spPr>
        <p:txBody>
          <a:bodyPr wrap="square">
            <a:spAutoFit/>
          </a:bodyPr>
          <a:lstStyle/>
          <a:p>
            <a:pPr marL="457200" indent="-457200">
              <a:spcBef>
                <a:spcPts val="600"/>
              </a:spcBef>
              <a:buFont typeface="+mj-lt"/>
              <a:buAutoNum type="arabicPeriod" startAt="5"/>
            </a:pPr>
            <a:r>
              <a:rPr lang="it-IT" sz="2000" u="sng" dirty="0">
                <a:solidFill>
                  <a:schemeClr val="accent1">
                    <a:lumMod val="50000"/>
                  </a:schemeClr>
                </a:solidFill>
                <a:latin typeface="Gill Sans MT" panose="020B0502020104020203" pitchFamily="34" charset="0"/>
              </a:rPr>
              <a:t>Individuazione delle azioni di incremento dell’efficienza energetica e definizione dei possibili scenari</a:t>
            </a:r>
            <a:r>
              <a:rPr lang="it-IT" sz="2000" dirty="0">
                <a:solidFill>
                  <a:schemeClr val="accent1">
                    <a:lumMod val="50000"/>
                  </a:schemeClr>
                </a:solidFill>
                <a:latin typeface="Gill Sans MT" panose="020B0502020104020203" pitchFamily="34" charset="0"/>
              </a:rPr>
              <a:t>:</a:t>
            </a:r>
          </a:p>
          <a:p>
            <a:pPr lvl="1"/>
            <a:r>
              <a:rPr lang="it-IT" sz="2000" dirty="0">
                <a:solidFill>
                  <a:schemeClr val="accent1">
                    <a:lumMod val="50000"/>
                  </a:schemeClr>
                </a:solidFill>
                <a:latin typeface="Gill Sans MT" panose="020B0502020104020203" pitchFamily="34" charset="0"/>
              </a:rPr>
              <a:t>Gli interventi di riqualificazione energetica possono essere, in generale distinti, in differenti categorie principali  da considerarsi in ordine logico di priorità. </a:t>
            </a:r>
          </a:p>
          <a:p>
            <a:pPr lvl="1"/>
            <a:r>
              <a:rPr lang="it-IT" sz="2000" dirty="0">
                <a:solidFill>
                  <a:schemeClr val="accent1">
                    <a:lumMod val="50000"/>
                  </a:schemeClr>
                </a:solidFill>
                <a:latin typeface="Gill Sans MT" panose="020B0502020104020203" pitchFamily="34" charset="0"/>
              </a:rPr>
              <a:t>Le azioni di incremento dell’efficienza, opportunamente valutate in mix, devono portare alla configurazione di tutti i possibili scenari di efficientamento da sottoporre alla Committenza</a:t>
            </a:r>
          </a:p>
          <a:p>
            <a:pPr lvl="1"/>
            <a:endParaRPr lang="it-IT" sz="2000" dirty="0">
              <a:solidFill>
                <a:schemeClr val="accent1">
                  <a:lumMod val="50000"/>
                </a:schemeClr>
              </a:solidFill>
              <a:latin typeface="Gill Sans MT" panose="020B0502020104020203" pitchFamily="34" charset="0"/>
            </a:endParaRPr>
          </a:p>
          <a:p>
            <a:pPr lvl="1"/>
            <a:r>
              <a:rPr lang="it-IT" sz="2000" dirty="0">
                <a:solidFill>
                  <a:schemeClr val="accent1">
                    <a:lumMod val="50000"/>
                  </a:schemeClr>
                </a:solidFill>
                <a:latin typeface="Gill Sans MT" panose="020B0502020104020203" pitchFamily="34" charset="0"/>
              </a:rPr>
              <a:t>Si riporta uno schema di esempio mutuato dal documento ENEA-GSE citato</a:t>
            </a:r>
          </a:p>
        </p:txBody>
      </p:sp>
      <p:pic>
        <p:nvPicPr>
          <p:cNvPr id="7" name="Immagine 6">
            <a:extLst>
              <a:ext uri="{FF2B5EF4-FFF2-40B4-BE49-F238E27FC236}">
                <a16:creationId xmlns:a16="http://schemas.microsoft.com/office/drawing/2014/main" id="{F7056454-113A-C972-102B-C1D18E8F793B}"/>
              </a:ext>
            </a:extLst>
          </p:cNvPr>
          <p:cNvPicPr>
            <a:picLocks noChangeAspect="1"/>
          </p:cNvPicPr>
          <p:nvPr/>
        </p:nvPicPr>
        <p:blipFill>
          <a:blip r:embed="rId4"/>
          <a:stretch>
            <a:fillRect/>
          </a:stretch>
        </p:blipFill>
        <p:spPr>
          <a:xfrm>
            <a:off x="6780079" y="1223504"/>
            <a:ext cx="4576000" cy="4858285"/>
          </a:xfrm>
          <a:prstGeom prst="rect">
            <a:avLst/>
          </a:prstGeom>
        </p:spPr>
      </p:pic>
      <p:grpSp>
        <p:nvGrpSpPr>
          <p:cNvPr id="20" name="Gruppo 19">
            <a:extLst>
              <a:ext uri="{FF2B5EF4-FFF2-40B4-BE49-F238E27FC236}">
                <a16:creationId xmlns:a16="http://schemas.microsoft.com/office/drawing/2014/main" id="{4FC16BB4-CFC3-D0B1-13A0-DC51E4195240}"/>
              </a:ext>
            </a:extLst>
          </p:cNvPr>
          <p:cNvGrpSpPr/>
          <p:nvPr/>
        </p:nvGrpSpPr>
        <p:grpSpPr>
          <a:xfrm>
            <a:off x="7674214" y="1772788"/>
            <a:ext cx="2139792" cy="4058398"/>
            <a:chOff x="7674214" y="1772788"/>
            <a:chExt cx="2139792" cy="4058398"/>
          </a:xfrm>
        </p:grpSpPr>
        <p:sp>
          <p:nvSpPr>
            <p:cNvPr id="8" name="CasellaDiTesto 7">
              <a:extLst>
                <a:ext uri="{FF2B5EF4-FFF2-40B4-BE49-F238E27FC236}">
                  <a16:creationId xmlns:a16="http://schemas.microsoft.com/office/drawing/2014/main" id="{00A0DF09-F6A5-03DA-FED8-6C1CEB763B54}"/>
                </a:ext>
              </a:extLst>
            </p:cNvPr>
            <p:cNvSpPr txBox="1"/>
            <p:nvPr/>
          </p:nvSpPr>
          <p:spPr>
            <a:xfrm>
              <a:off x="8490455" y="2748637"/>
              <a:ext cx="577624" cy="492443"/>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Pompa di calore</a:t>
              </a:r>
              <a:br>
                <a:rPr lang="it-IT" sz="800" dirty="0">
                  <a:latin typeface="Arial Narrow" panose="020B0606020202030204" pitchFamily="34" charset="0"/>
                </a:rPr>
              </a:br>
              <a:r>
                <a:rPr lang="it-IT" sz="800" dirty="0">
                  <a:latin typeface="Arial Narrow" panose="020B0606020202030204" pitchFamily="34" charset="0"/>
                </a:rPr>
                <a:t> ad alta </a:t>
              </a:r>
              <a:br>
                <a:rPr lang="it-IT" sz="800" dirty="0">
                  <a:latin typeface="Arial Narrow" panose="020B0606020202030204" pitchFamily="34" charset="0"/>
                </a:rPr>
              </a:br>
              <a:r>
                <a:rPr lang="it-IT" sz="800" dirty="0">
                  <a:latin typeface="Arial Narrow" panose="020B0606020202030204" pitchFamily="34" charset="0"/>
                </a:rPr>
                <a:t>efficienza</a:t>
              </a:r>
            </a:p>
          </p:txBody>
        </p:sp>
        <p:sp>
          <p:nvSpPr>
            <p:cNvPr id="9" name="CasellaDiTesto 8">
              <a:extLst>
                <a:ext uri="{FF2B5EF4-FFF2-40B4-BE49-F238E27FC236}">
                  <a16:creationId xmlns:a16="http://schemas.microsoft.com/office/drawing/2014/main" id="{DF4F0D8E-F893-108C-9B7D-79B6ABB6F189}"/>
                </a:ext>
              </a:extLst>
            </p:cNvPr>
            <p:cNvSpPr txBox="1"/>
            <p:nvPr/>
          </p:nvSpPr>
          <p:spPr>
            <a:xfrm>
              <a:off x="7694309" y="2745258"/>
              <a:ext cx="577624" cy="615553"/>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Sistema di Building Automation and control system</a:t>
              </a:r>
            </a:p>
          </p:txBody>
        </p:sp>
        <p:sp>
          <p:nvSpPr>
            <p:cNvPr id="10" name="CasellaDiTesto 9">
              <a:extLst>
                <a:ext uri="{FF2B5EF4-FFF2-40B4-BE49-F238E27FC236}">
                  <a16:creationId xmlns:a16="http://schemas.microsoft.com/office/drawing/2014/main" id="{B80494B6-3579-4938-AB86-A8AB0792DA28}"/>
                </a:ext>
              </a:extLst>
            </p:cNvPr>
            <p:cNvSpPr txBox="1"/>
            <p:nvPr/>
          </p:nvSpPr>
          <p:spPr>
            <a:xfrm>
              <a:off x="7694309" y="1772788"/>
              <a:ext cx="577624" cy="369332"/>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Coibentazione solaio sottotetto</a:t>
              </a:r>
            </a:p>
          </p:txBody>
        </p:sp>
        <p:sp>
          <p:nvSpPr>
            <p:cNvPr id="11" name="CasellaDiTesto 10">
              <a:extLst>
                <a:ext uri="{FF2B5EF4-FFF2-40B4-BE49-F238E27FC236}">
                  <a16:creationId xmlns:a16="http://schemas.microsoft.com/office/drawing/2014/main" id="{A2FC94D7-8FA7-8EDE-145E-317C76F8D726}"/>
                </a:ext>
              </a:extLst>
            </p:cNvPr>
            <p:cNvSpPr txBox="1"/>
            <p:nvPr/>
          </p:nvSpPr>
          <p:spPr>
            <a:xfrm>
              <a:off x="8391754" y="1772788"/>
              <a:ext cx="577624" cy="369332"/>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Coibentazione interna pareti perimetrali</a:t>
              </a:r>
            </a:p>
          </p:txBody>
        </p:sp>
        <p:sp>
          <p:nvSpPr>
            <p:cNvPr id="12" name="CasellaDiTesto 11">
              <a:extLst>
                <a:ext uri="{FF2B5EF4-FFF2-40B4-BE49-F238E27FC236}">
                  <a16:creationId xmlns:a16="http://schemas.microsoft.com/office/drawing/2014/main" id="{BFCB2B6C-B2A6-D695-76CF-D78344198EEC}"/>
                </a:ext>
              </a:extLst>
            </p:cNvPr>
            <p:cNvSpPr txBox="1"/>
            <p:nvPr/>
          </p:nvSpPr>
          <p:spPr>
            <a:xfrm>
              <a:off x="9089199" y="1772788"/>
              <a:ext cx="577624" cy="246221"/>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Sostituzione serramenti</a:t>
              </a:r>
            </a:p>
          </p:txBody>
        </p:sp>
        <p:sp>
          <p:nvSpPr>
            <p:cNvPr id="13" name="CasellaDiTesto 12">
              <a:extLst>
                <a:ext uri="{FF2B5EF4-FFF2-40B4-BE49-F238E27FC236}">
                  <a16:creationId xmlns:a16="http://schemas.microsoft.com/office/drawing/2014/main" id="{21B52BF0-DD2F-15E8-8740-16018961A5F9}"/>
                </a:ext>
              </a:extLst>
            </p:cNvPr>
            <p:cNvSpPr txBox="1"/>
            <p:nvPr/>
          </p:nvSpPr>
          <p:spPr>
            <a:xfrm>
              <a:off x="9186163" y="2745258"/>
              <a:ext cx="627843" cy="369332"/>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Sostituzione terminali emissione calore</a:t>
              </a:r>
            </a:p>
          </p:txBody>
        </p:sp>
        <p:sp>
          <p:nvSpPr>
            <p:cNvPr id="14" name="CasellaDiTesto 13">
              <a:extLst>
                <a:ext uri="{FF2B5EF4-FFF2-40B4-BE49-F238E27FC236}">
                  <a16:creationId xmlns:a16="http://schemas.microsoft.com/office/drawing/2014/main" id="{17789C77-D2C9-BA40-3D77-CE3EE263ABBC}"/>
                </a:ext>
              </a:extLst>
            </p:cNvPr>
            <p:cNvSpPr txBox="1"/>
            <p:nvPr/>
          </p:nvSpPr>
          <p:spPr>
            <a:xfrm>
              <a:off x="7694308" y="3741042"/>
              <a:ext cx="697445" cy="615553"/>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Sostituzione elettropompe con nuovi modelli ad alta efficienza e con inverter</a:t>
              </a:r>
            </a:p>
          </p:txBody>
        </p:sp>
        <p:sp>
          <p:nvSpPr>
            <p:cNvPr id="15" name="CasellaDiTesto 14">
              <a:extLst>
                <a:ext uri="{FF2B5EF4-FFF2-40B4-BE49-F238E27FC236}">
                  <a16:creationId xmlns:a16="http://schemas.microsoft.com/office/drawing/2014/main" id="{7356C996-B8C3-EB0E-7F4E-F7FEDE8794F8}"/>
                </a:ext>
              </a:extLst>
            </p:cNvPr>
            <p:cNvSpPr txBox="1"/>
            <p:nvPr/>
          </p:nvSpPr>
          <p:spPr>
            <a:xfrm>
              <a:off x="8502738" y="3741042"/>
              <a:ext cx="359392" cy="492443"/>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Lampade LED ad alta efficienza</a:t>
              </a:r>
            </a:p>
          </p:txBody>
        </p:sp>
        <p:sp>
          <p:nvSpPr>
            <p:cNvPr id="16" name="CasellaDiTesto 15">
              <a:extLst>
                <a:ext uri="{FF2B5EF4-FFF2-40B4-BE49-F238E27FC236}">
                  <a16:creationId xmlns:a16="http://schemas.microsoft.com/office/drawing/2014/main" id="{FF8DAEB6-1BFE-6B8F-5AB6-F9DEDE83D093}"/>
                </a:ext>
              </a:extLst>
            </p:cNvPr>
            <p:cNvSpPr txBox="1"/>
            <p:nvPr/>
          </p:nvSpPr>
          <p:spPr>
            <a:xfrm>
              <a:off x="8971347" y="3721107"/>
              <a:ext cx="359392" cy="615553"/>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Sensori di presenza ambienti uffici</a:t>
              </a:r>
            </a:p>
          </p:txBody>
        </p:sp>
        <p:sp>
          <p:nvSpPr>
            <p:cNvPr id="17" name="CasellaDiTesto 16">
              <a:extLst>
                <a:ext uri="{FF2B5EF4-FFF2-40B4-BE49-F238E27FC236}">
                  <a16:creationId xmlns:a16="http://schemas.microsoft.com/office/drawing/2014/main" id="{6C21EDB1-2AB7-F076-6674-94587EFF1513}"/>
                </a:ext>
              </a:extLst>
            </p:cNvPr>
            <p:cNvSpPr txBox="1"/>
            <p:nvPr/>
          </p:nvSpPr>
          <p:spPr>
            <a:xfrm>
              <a:off x="7736859" y="4796430"/>
              <a:ext cx="452332" cy="123111"/>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Fotovoltaico</a:t>
              </a:r>
            </a:p>
          </p:txBody>
        </p:sp>
        <p:sp>
          <p:nvSpPr>
            <p:cNvPr id="18" name="CasellaDiTesto 17">
              <a:extLst>
                <a:ext uri="{FF2B5EF4-FFF2-40B4-BE49-F238E27FC236}">
                  <a16:creationId xmlns:a16="http://schemas.microsoft.com/office/drawing/2014/main" id="{A3271B47-723A-BE8C-D3F1-BE8DDDF75294}"/>
                </a:ext>
              </a:extLst>
            </p:cNvPr>
            <p:cNvSpPr txBox="1"/>
            <p:nvPr/>
          </p:nvSpPr>
          <p:spPr>
            <a:xfrm>
              <a:off x="8391752" y="4794794"/>
              <a:ext cx="577623" cy="123111"/>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Solare termico</a:t>
              </a:r>
            </a:p>
          </p:txBody>
        </p:sp>
        <p:sp>
          <p:nvSpPr>
            <p:cNvPr id="19" name="CasellaDiTesto 18">
              <a:extLst>
                <a:ext uri="{FF2B5EF4-FFF2-40B4-BE49-F238E27FC236}">
                  <a16:creationId xmlns:a16="http://schemas.microsoft.com/office/drawing/2014/main" id="{7EE3CED7-B3C9-C56D-AA7E-ACD539B24151}"/>
                </a:ext>
              </a:extLst>
            </p:cNvPr>
            <p:cNvSpPr txBox="1"/>
            <p:nvPr/>
          </p:nvSpPr>
          <p:spPr>
            <a:xfrm>
              <a:off x="7674214" y="5584965"/>
              <a:ext cx="514978" cy="246221"/>
            </a:xfrm>
            <a:prstGeom prst="rect">
              <a:avLst/>
            </a:prstGeom>
            <a:solidFill>
              <a:schemeClr val="bg1"/>
            </a:solidFill>
          </p:spPr>
          <p:txBody>
            <a:bodyPr wrap="square" lIns="0" tIns="0" rIns="0" bIns="0" rtlCol="0">
              <a:spAutoFit/>
            </a:bodyPr>
            <a:lstStyle/>
            <a:p>
              <a:pPr algn="ctr"/>
              <a:r>
                <a:rPr lang="it-IT" sz="800" dirty="0">
                  <a:latin typeface="Arial Narrow" panose="020B0606020202030204" pitchFamily="34" charset="0"/>
                </a:rPr>
                <a:t>Monitoraggio consumi</a:t>
              </a:r>
            </a:p>
          </p:txBody>
        </p:sp>
      </p:grpSp>
    </p:spTree>
    <p:extLst>
      <p:ext uri="{BB962C8B-B14F-4D97-AF65-F5344CB8AC3E}">
        <p14:creationId xmlns:p14="http://schemas.microsoft.com/office/powerpoint/2010/main" val="428725185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6F3BF-FEDD-FF57-7AF1-38CB55F8C31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8989ADA1-05F0-E88D-9D8B-0B88727C71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49D7EFDA-AD86-43C2-B3C7-C1E177DB7BB9}"/>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81E52ACA-1108-0146-01E8-EEAE755BAEFB}"/>
              </a:ext>
            </a:extLst>
          </p:cNvPr>
          <p:cNvSpPr txBox="1"/>
          <p:nvPr/>
        </p:nvSpPr>
        <p:spPr>
          <a:xfrm>
            <a:off x="371476" y="1149924"/>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Contenuti del report di Diagnosi energetica</a:t>
            </a:r>
            <a:endParaRPr lang="it-IT" sz="2200" b="1" dirty="0">
              <a:solidFill>
                <a:srgbClr val="00B050"/>
              </a:solidFill>
              <a:latin typeface="Gill Sans MT" panose="020B0502020104020203" pitchFamily="34" charset="0"/>
            </a:endParaRPr>
          </a:p>
        </p:txBody>
      </p:sp>
      <p:sp>
        <p:nvSpPr>
          <p:cNvPr id="23" name="CasellaDiTesto 22">
            <a:extLst>
              <a:ext uri="{FF2B5EF4-FFF2-40B4-BE49-F238E27FC236}">
                <a16:creationId xmlns:a16="http://schemas.microsoft.com/office/drawing/2014/main" id="{A940FA95-8CCF-630B-B152-B885D312B61A}"/>
              </a:ext>
            </a:extLst>
          </p:cNvPr>
          <p:cNvSpPr txBox="1"/>
          <p:nvPr/>
        </p:nvSpPr>
        <p:spPr>
          <a:xfrm>
            <a:off x="293745" y="1785678"/>
            <a:ext cx="10257023" cy="3323987"/>
          </a:xfrm>
          <a:prstGeom prst="rect">
            <a:avLst/>
          </a:prstGeom>
          <a:noFill/>
        </p:spPr>
        <p:txBody>
          <a:bodyPr wrap="square">
            <a:spAutoFit/>
          </a:bodyPr>
          <a:lstStyle/>
          <a:p>
            <a:pPr marL="457200" indent="-457200">
              <a:spcBef>
                <a:spcPts val="600"/>
              </a:spcBef>
              <a:buFont typeface="+mj-lt"/>
              <a:buAutoNum type="arabicPeriod" startAt="5"/>
            </a:pPr>
            <a:r>
              <a:rPr lang="it-IT" sz="2000" u="sng" dirty="0">
                <a:solidFill>
                  <a:schemeClr val="accent1">
                    <a:lumMod val="50000"/>
                  </a:schemeClr>
                </a:solidFill>
                <a:latin typeface="Gill Sans MT" panose="020B0502020104020203" pitchFamily="34" charset="0"/>
              </a:rPr>
              <a:t>Caratterizzazione dei singoli scenari</a:t>
            </a:r>
            <a:r>
              <a:rPr lang="it-IT" sz="2000" dirty="0">
                <a:solidFill>
                  <a:schemeClr val="accent1">
                    <a:lumMod val="50000"/>
                  </a:schemeClr>
                </a:solidFill>
                <a:latin typeface="Gill Sans MT" panose="020B0502020104020203" pitchFamily="34" charset="0"/>
              </a:rPr>
              <a:t>:</a:t>
            </a:r>
          </a:p>
          <a:p>
            <a:pPr marL="800100" lvl="1"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stima dei risparmi energetici conseguibili;</a:t>
            </a:r>
          </a:p>
          <a:p>
            <a:pPr marL="800100" lvl="1"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analisi costi–benefici: di ciascun intervento previsto dal singolo scenario viene verificato il tempo di ritorno semplice TR (</a:t>
            </a:r>
            <a:r>
              <a:rPr lang="it-IT" sz="2000" i="1" dirty="0">
                <a:solidFill>
                  <a:schemeClr val="accent1">
                    <a:lumMod val="50000"/>
                  </a:schemeClr>
                </a:solidFill>
                <a:latin typeface="Gill Sans MT" panose="020B0502020104020203" pitchFamily="34" charset="0"/>
              </a:rPr>
              <a:t>rapporto fra investimento e flusso di cassa – come flusso di cassa si considera il risparmio economico generato dall’intervento prodotto fra il prezzo unitario del vettore energetico e il risparmio energetico conseguito)</a:t>
            </a:r>
            <a:r>
              <a:rPr lang="it-IT" sz="2000" dirty="0">
                <a:solidFill>
                  <a:schemeClr val="accent1">
                    <a:lumMod val="50000"/>
                  </a:schemeClr>
                </a:solidFill>
                <a:latin typeface="Gill Sans MT" panose="020B0502020104020203" pitchFamily="34" charset="0"/>
              </a:rPr>
              <a:t>;</a:t>
            </a:r>
          </a:p>
          <a:p>
            <a:pPr marL="800100" lvl="1"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definizione della priorità degli interventi;</a:t>
            </a:r>
          </a:p>
          <a:p>
            <a:pPr marL="800100" lvl="1" indent="-342900">
              <a:spcBef>
                <a:spcPts val="300"/>
              </a:spcBef>
              <a:buFont typeface="Gill Sans MT" panose="020B0502020104020203" pitchFamily="34" charset="0"/>
              <a:buChar char="–"/>
            </a:pPr>
            <a:r>
              <a:rPr lang="nn-NO" sz="2000" dirty="0">
                <a:solidFill>
                  <a:schemeClr val="accent1">
                    <a:lumMod val="50000"/>
                  </a:schemeClr>
                </a:solidFill>
                <a:latin typeface="Gill Sans MT" panose="020B0502020104020203" pitchFamily="34" charset="0"/>
              </a:rPr>
              <a:t>predisposizione della simulazione APE ante operam e post operam per il singolo scenario.</a:t>
            </a:r>
            <a:endParaRPr lang="it-IT" sz="2000" dirty="0">
              <a:solidFill>
                <a:schemeClr val="accent1">
                  <a:lumMod val="50000"/>
                </a:schemeClr>
              </a:solidFill>
              <a:latin typeface="Gill Sans MT" panose="020B0502020104020203" pitchFamily="34" charset="0"/>
            </a:endParaRPr>
          </a:p>
          <a:p>
            <a:pPr marL="800100" lvl="1" indent="-342900">
              <a:buFont typeface="Gill Sans MT" panose="020B0502020104020203" pitchFamily="34" charset="0"/>
              <a:buChar char="–"/>
            </a:pPr>
            <a:endParaRPr lang="it-IT" sz="2000" dirty="0">
              <a:solidFill>
                <a:schemeClr val="accent1">
                  <a:lumMod val="50000"/>
                </a:schemeClr>
              </a:solidFill>
              <a:latin typeface="Gill Sans MT" panose="020B0502020104020203" pitchFamily="34" charset="0"/>
            </a:endParaRPr>
          </a:p>
          <a:p>
            <a:pPr marL="800100" lvl="1" indent="-342900">
              <a:buFont typeface="Gill Sans MT" panose="020B0502020104020203" pitchFamily="34" charset="0"/>
              <a:buChar char="–"/>
            </a:pPr>
            <a:endParaRPr lang="it-IT" sz="2000" dirty="0">
              <a:solidFill>
                <a:schemeClr val="accent1">
                  <a:lumMod val="50000"/>
                </a:schemeClr>
              </a:solidFill>
              <a:latin typeface="Gill Sans MT" panose="020B0502020104020203" pitchFamily="34" charset="0"/>
            </a:endParaRPr>
          </a:p>
        </p:txBody>
      </p:sp>
    </p:spTree>
    <p:extLst>
      <p:ext uri="{BB962C8B-B14F-4D97-AF65-F5344CB8AC3E}">
        <p14:creationId xmlns:p14="http://schemas.microsoft.com/office/powerpoint/2010/main" val="344446103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30BF4-6F5F-5692-59AE-ADB0254F382D}"/>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EBD82B4-8770-D4B8-E5F6-292F43445B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52D32FD5-7885-4BE3-6F10-C8E2F77AE0E3}"/>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A4DB218E-4D69-91D6-E32F-C3E6C7E180A3}"/>
              </a:ext>
            </a:extLst>
          </p:cNvPr>
          <p:cNvSpPr txBox="1"/>
          <p:nvPr/>
        </p:nvSpPr>
        <p:spPr>
          <a:xfrm>
            <a:off x="371476" y="1149924"/>
            <a:ext cx="11565966"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Conclusione della Diagnosi energetica e individuazione dello scenario di riferimento</a:t>
            </a:r>
            <a:endParaRPr lang="it-IT" sz="2200" b="1" dirty="0">
              <a:solidFill>
                <a:srgbClr val="00B050"/>
              </a:solidFill>
              <a:latin typeface="Gill Sans MT" panose="020B0502020104020203" pitchFamily="34" charset="0"/>
            </a:endParaRPr>
          </a:p>
        </p:txBody>
      </p:sp>
      <p:sp>
        <p:nvSpPr>
          <p:cNvPr id="23" name="CasellaDiTesto 22">
            <a:extLst>
              <a:ext uri="{FF2B5EF4-FFF2-40B4-BE49-F238E27FC236}">
                <a16:creationId xmlns:a16="http://schemas.microsoft.com/office/drawing/2014/main" id="{C81F4488-1477-F42E-332D-9C191E37C144}"/>
              </a:ext>
            </a:extLst>
          </p:cNvPr>
          <p:cNvSpPr txBox="1"/>
          <p:nvPr/>
        </p:nvSpPr>
        <p:spPr>
          <a:xfrm>
            <a:off x="371476" y="1495010"/>
            <a:ext cx="10257023" cy="2169825"/>
          </a:xfrm>
          <a:prstGeom prst="rect">
            <a:avLst/>
          </a:prstGeom>
          <a:noFill/>
        </p:spPr>
        <p:txBody>
          <a:bodyPr wrap="square">
            <a:spAutoFit/>
          </a:bodyPr>
          <a:lstStyle/>
          <a:p>
            <a:r>
              <a:rPr lang="it-IT" sz="2000" u="sng" dirty="0">
                <a:solidFill>
                  <a:srgbClr val="00B050"/>
                </a:solidFill>
                <a:latin typeface="Gill Sans MT" panose="020B0502020104020203" pitchFamily="34" charset="0"/>
              </a:rPr>
              <a:t>Incontro finale con la Committenza</a:t>
            </a:r>
          </a:p>
          <a:p>
            <a:pPr>
              <a:spcBef>
                <a:spcPts val="600"/>
              </a:spcBef>
            </a:pPr>
            <a:r>
              <a:rPr lang="it-IT" sz="2000" dirty="0">
                <a:solidFill>
                  <a:schemeClr val="accent1">
                    <a:lumMod val="50000"/>
                  </a:schemeClr>
                </a:solidFill>
                <a:latin typeface="Gill Sans MT" panose="020B0502020104020203" pitchFamily="34" charset="0"/>
              </a:rPr>
              <a:t>Il tecnico incaricato deve:</a:t>
            </a:r>
          </a:p>
          <a:p>
            <a:pPr marL="342900" indent="-342900">
              <a:spcBef>
                <a:spcPts val="3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Consegnare il report di DE alla Committenza</a:t>
            </a:r>
          </a:p>
          <a:p>
            <a:pPr marL="342900" indent="-342900">
              <a:spcBef>
                <a:spcPts val="3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Presentare i risultati della DE per agevolare il processo decisionale della Committenza</a:t>
            </a:r>
          </a:p>
          <a:p>
            <a:pPr marL="342900" indent="-342900">
              <a:spcBef>
                <a:spcPts val="3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Eventuale discussione in contraddittorio circa la necessità di supplementi di indagine</a:t>
            </a:r>
          </a:p>
          <a:p>
            <a:pPr marL="342900" indent="-342900">
              <a:spcBef>
                <a:spcPts val="300"/>
              </a:spcBef>
              <a:buFont typeface="Arial" panose="020B0604020202090204" pitchFamily="34" charset="0"/>
              <a:buChar char="•"/>
            </a:pPr>
            <a:r>
              <a:rPr lang="it-IT" sz="2000" dirty="0">
                <a:solidFill>
                  <a:srgbClr val="00B050"/>
                </a:solidFill>
                <a:latin typeface="Gill Sans MT" panose="020B0502020104020203" pitchFamily="34" charset="0"/>
              </a:rPr>
              <a:t>Scelta della soluzione di efficientamento alla base dei successivi livelli di progettazione</a:t>
            </a:r>
          </a:p>
        </p:txBody>
      </p:sp>
      <p:pic>
        <p:nvPicPr>
          <p:cNvPr id="2" name="Immagine 1">
            <a:extLst>
              <a:ext uri="{FF2B5EF4-FFF2-40B4-BE49-F238E27FC236}">
                <a16:creationId xmlns:a16="http://schemas.microsoft.com/office/drawing/2014/main" id="{7BF34BF1-43B4-0655-DC7B-74FD745AB327}"/>
              </a:ext>
            </a:extLst>
          </p:cNvPr>
          <p:cNvPicPr>
            <a:picLocks noChangeAspect="1"/>
          </p:cNvPicPr>
          <p:nvPr/>
        </p:nvPicPr>
        <p:blipFill>
          <a:blip r:embed="rId4"/>
          <a:stretch>
            <a:fillRect/>
          </a:stretch>
        </p:blipFill>
        <p:spPr>
          <a:xfrm>
            <a:off x="371476" y="4375578"/>
            <a:ext cx="780356" cy="786452"/>
          </a:xfrm>
          <a:prstGeom prst="rect">
            <a:avLst/>
          </a:prstGeom>
        </p:spPr>
      </p:pic>
      <p:sp>
        <p:nvSpPr>
          <p:cNvPr id="7" name="CasellaDiTesto 6">
            <a:extLst>
              <a:ext uri="{FF2B5EF4-FFF2-40B4-BE49-F238E27FC236}">
                <a16:creationId xmlns:a16="http://schemas.microsoft.com/office/drawing/2014/main" id="{649723E0-0572-61EA-5E36-0CFEB037BC4E}"/>
              </a:ext>
            </a:extLst>
          </p:cNvPr>
          <p:cNvSpPr txBox="1"/>
          <p:nvPr/>
        </p:nvSpPr>
        <p:spPr>
          <a:xfrm>
            <a:off x="1151832" y="3739020"/>
            <a:ext cx="9770726" cy="2246769"/>
          </a:xfrm>
          <a:prstGeom prst="rect">
            <a:avLst/>
          </a:prstGeom>
          <a:noFill/>
        </p:spPr>
        <p:txBody>
          <a:bodyPr wrap="square">
            <a:spAutoFit/>
          </a:bodyPr>
          <a:lstStyle/>
          <a:p>
            <a:r>
              <a:rPr lang="it-IT" sz="2000" dirty="0">
                <a:solidFill>
                  <a:schemeClr val="accent1">
                    <a:lumMod val="50000"/>
                  </a:schemeClr>
                </a:solidFill>
                <a:latin typeface="Gill Sans MT" panose="020B0502020104020203" pitchFamily="34" charset="0"/>
              </a:rPr>
              <a:t>Una volta effettuata la scelta della soluzione di efficientamento più idonea da parte della Committenza tra quelle presenti negli scenari proposti, il </a:t>
            </a:r>
            <a:r>
              <a:rPr lang="it-IT" sz="2000" b="1" dirty="0">
                <a:solidFill>
                  <a:srgbClr val="00B050"/>
                </a:solidFill>
                <a:latin typeface="Gill Sans MT" panose="020B0502020104020203" pitchFamily="34" charset="0"/>
              </a:rPr>
              <a:t>tecnico incaricato deve riportare in allegato alla Diagnosi Energetica approvata dal Beneficiario gli Allegati 1 e 2 alla Convezione sottoscritta dal Beneficiario con la Regione Lazio (Rif. Deliberazione Giunta n. 434 del 12/06/2025) utilizzando necessariamente gli Allegati approvati dalla DGR citata avendo cura di riportare analiticamente tutti i dati negli stessi Allegati richiesti</a:t>
            </a:r>
            <a:endParaRPr lang="it-IT" sz="2000"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167990680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80A67-F048-8B92-AD26-E4AEA659EFF0}"/>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476C6EC-1DC9-5421-AD09-EF03E8A88F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316437"/>
            <a:ext cx="4591508" cy="541563"/>
          </a:xfrm>
          <a:prstGeom prst="rect">
            <a:avLst/>
          </a:prstGeom>
        </p:spPr>
      </p:pic>
      <p:sp>
        <p:nvSpPr>
          <p:cNvPr id="6" name="Rettangolo arrotondato 7">
            <a:extLst>
              <a:ext uri="{FF2B5EF4-FFF2-40B4-BE49-F238E27FC236}">
                <a16:creationId xmlns:a16="http://schemas.microsoft.com/office/drawing/2014/main" id="{CF4FD7D9-32FB-0C81-E420-01ED05EEE8F9}"/>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676EBA00-60FC-B24F-41E0-29B0D1845FEC}"/>
              </a:ext>
            </a:extLst>
          </p:cNvPr>
          <p:cNvSpPr txBox="1"/>
          <p:nvPr/>
        </p:nvSpPr>
        <p:spPr>
          <a:xfrm>
            <a:off x="371476" y="1149924"/>
            <a:ext cx="10480744"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Allegati obbligatori alla Diagnosi energetica – Allegato 1 QE preliminare Sezione A LAVORI</a:t>
            </a:r>
            <a:endParaRPr lang="it-IT" sz="2200" b="1" dirty="0">
              <a:solidFill>
                <a:srgbClr val="00B050"/>
              </a:solidFill>
              <a:latin typeface="Gill Sans MT" panose="020B0502020104020203" pitchFamily="34" charset="0"/>
            </a:endParaRPr>
          </a:p>
        </p:txBody>
      </p:sp>
      <p:pic>
        <p:nvPicPr>
          <p:cNvPr id="8" name="Immagine 7">
            <a:extLst>
              <a:ext uri="{FF2B5EF4-FFF2-40B4-BE49-F238E27FC236}">
                <a16:creationId xmlns:a16="http://schemas.microsoft.com/office/drawing/2014/main" id="{B87813C9-001B-443D-1A4A-C59C52CC6E48}"/>
              </a:ext>
            </a:extLst>
          </p:cNvPr>
          <p:cNvPicPr>
            <a:picLocks noChangeAspect="1"/>
          </p:cNvPicPr>
          <p:nvPr/>
        </p:nvPicPr>
        <p:blipFill>
          <a:blip r:embed="rId4"/>
          <a:stretch>
            <a:fillRect/>
          </a:stretch>
        </p:blipFill>
        <p:spPr>
          <a:xfrm>
            <a:off x="371484" y="1598005"/>
            <a:ext cx="3177714" cy="4721905"/>
          </a:xfrm>
          <a:prstGeom prst="rect">
            <a:avLst/>
          </a:prstGeom>
        </p:spPr>
      </p:pic>
      <p:pic>
        <p:nvPicPr>
          <p:cNvPr id="10" name="Immagine 9">
            <a:extLst>
              <a:ext uri="{FF2B5EF4-FFF2-40B4-BE49-F238E27FC236}">
                <a16:creationId xmlns:a16="http://schemas.microsoft.com/office/drawing/2014/main" id="{4ECFB12C-4DF4-4D60-3479-061C9BDDAC3A}"/>
              </a:ext>
            </a:extLst>
          </p:cNvPr>
          <p:cNvPicPr>
            <a:picLocks noChangeAspect="1"/>
          </p:cNvPicPr>
          <p:nvPr/>
        </p:nvPicPr>
        <p:blipFill>
          <a:blip r:embed="rId5"/>
          <a:stretch>
            <a:fillRect/>
          </a:stretch>
        </p:blipFill>
        <p:spPr>
          <a:xfrm>
            <a:off x="3549198" y="2341541"/>
            <a:ext cx="3126667" cy="3937047"/>
          </a:xfrm>
          <a:prstGeom prst="rect">
            <a:avLst/>
          </a:prstGeom>
        </p:spPr>
      </p:pic>
      <p:pic>
        <p:nvPicPr>
          <p:cNvPr id="11" name="Immagine 10">
            <a:extLst>
              <a:ext uri="{FF2B5EF4-FFF2-40B4-BE49-F238E27FC236}">
                <a16:creationId xmlns:a16="http://schemas.microsoft.com/office/drawing/2014/main" id="{AA9C3BA3-9005-F0B7-F3CC-43F17333B05A}"/>
              </a:ext>
            </a:extLst>
          </p:cNvPr>
          <p:cNvPicPr>
            <a:picLocks noChangeAspect="1"/>
          </p:cNvPicPr>
          <p:nvPr/>
        </p:nvPicPr>
        <p:blipFill>
          <a:blip r:embed="rId6"/>
          <a:stretch>
            <a:fillRect/>
          </a:stretch>
        </p:blipFill>
        <p:spPr>
          <a:xfrm>
            <a:off x="6968685" y="1719882"/>
            <a:ext cx="702320" cy="707807"/>
          </a:xfrm>
          <a:prstGeom prst="rect">
            <a:avLst/>
          </a:prstGeom>
        </p:spPr>
      </p:pic>
      <p:sp>
        <p:nvSpPr>
          <p:cNvPr id="12" name="CasellaDiTesto 11">
            <a:extLst>
              <a:ext uri="{FF2B5EF4-FFF2-40B4-BE49-F238E27FC236}">
                <a16:creationId xmlns:a16="http://schemas.microsoft.com/office/drawing/2014/main" id="{6F7CAFC1-F2A0-EAF8-4E59-DE187AC6CD48}"/>
              </a:ext>
            </a:extLst>
          </p:cNvPr>
          <p:cNvSpPr txBox="1"/>
          <p:nvPr/>
        </p:nvSpPr>
        <p:spPr>
          <a:xfrm>
            <a:off x="7671005" y="1719882"/>
            <a:ext cx="4365148" cy="4708981"/>
          </a:xfrm>
          <a:prstGeom prst="rect">
            <a:avLst/>
          </a:prstGeom>
          <a:noFill/>
        </p:spPr>
        <p:txBody>
          <a:bodyPr wrap="square">
            <a:spAutoFit/>
          </a:bodyPr>
          <a:lstStyle/>
          <a:p>
            <a:r>
              <a:rPr lang="it-IT" sz="1500" dirty="0">
                <a:solidFill>
                  <a:schemeClr val="accent1">
                    <a:lumMod val="50000"/>
                  </a:schemeClr>
                </a:solidFill>
                <a:latin typeface="Gill Sans MT" panose="020B0502020104020203" pitchFamily="34" charset="0"/>
              </a:rPr>
              <a:t>Si precisa che </a:t>
            </a:r>
            <a:r>
              <a:rPr lang="it-IT" sz="1500" u="sng" dirty="0">
                <a:solidFill>
                  <a:schemeClr val="accent1">
                    <a:lumMod val="50000"/>
                  </a:schemeClr>
                </a:solidFill>
                <a:latin typeface="Gill Sans MT" panose="020B0502020104020203" pitchFamily="34" charset="0"/>
              </a:rPr>
              <a:t>QE Allegato 1 quantifica solo i lavori per la realizzazione del mix di interventi di efficientamento individuati in sede di Diagnosi energetica</a:t>
            </a:r>
            <a:r>
              <a:rPr lang="it-IT" sz="1500" dirty="0">
                <a:solidFill>
                  <a:schemeClr val="accent1">
                    <a:lumMod val="50000"/>
                  </a:schemeClr>
                </a:solidFill>
                <a:latin typeface="Gill Sans MT" panose="020B0502020104020203" pitchFamily="34" charset="0"/>
              </a:rPr>
              <a:t>. Il Beneficiario provvederà alla quantificazione delle altre sezioni: </a:t>
            </a:r>
            <a:br>
              <a:rPr lang="it-IT" sz="1500" dirty="0">
                <a:solidFill>
                  <a:schemeClr val="accent1">
                    <a:lumMod val="50000"/>
                  </a:schemeClr>
                </a:solidFill>
                <a:latin typeface="Gill Sans MT" panose="020B0502020104020203" pitchFamily="34" charset="0"/>
              </a:rPr>
            </a:br>
            <a:r>
              <a:rPr lang="it-IT" sz="1500" dirty="0">
                <a:solidFill>
                  <a:schemeClr val="accent1">
                    <a:lumMod val="50000"/>
                  </a:schemeClr>
                </a:solidFill>
                <a:latin typeface="Gill Sans MT" panose="020B0502020104020203" pitchFamily="34" charset="0"/>
              </a:rPr>
              <a:t>B. SOMME A DISPOSIZIONE </a:t>
            </a:r>
            <a:br>
              <a:rPr lang="it-IT" sz="1500" dirty="0">
                <a:solidFill>
                  <a:schemeClr val="accent1">
                    <a:lumMod val="50000"/>
                  </a:schemeClr>
                </a:solidFill>
                <a:latin typeface="Gill Sans MT" panose="020B0502020104020203" pitchFamily="34" charset="0"/>
              </a:rPr>
            </a:br>
            <a:r>
              <a:rPr lang="it-IT" sz="1500" dirty="0">
                <a:solidFill>
                  <a:schemeClr val="accent1">
                    <a:lumMod val="50000"/>
                  </a:schemeClr>
                </a:solidFill>
                <a:latin typeface="Gill Sans MT" panose="020B0502020104020203" pitchFamily="34" charset="0"/>
              </a:rPr>
              <a:t>C. IVA (</a:t>
            </a:r>
            <a:r>
              <a:rPr lang="it-IT" sz="1500" i="1" dirty="0">
                <a:solidFill>
                  <a:schemeClr val="accent1">
                    <a:lumMod val="50000"/>
                  </a:schemeClr>
                </a:solidFill>
                <a:latin typeface="Gill Sans MT" panose="020B0502020104020203" pitchFamily="34" charset="0"/>
              </a:rPr>
              <a:t>solo se effettivamente non recuperabile</a:t>
            </a:r>
            <a:r>
              <a:rPr lang="it-IT" sz="1500" dirty="0">
                <a:solidFill>
                  <a:schemeClr val="accent1">
                    <a:lumMod val="50000"/>
                  </a:schemeClr>
                </a:solidFill>
                <a:latin typeface="Gill Sans MT" panose="020B0502020104020203" pitchFamily="34" charset="0"/>
              </a:rPr>
              <a:t>)</a:t>
            </a:r>
            <a:br>
              <a:rPr lang="it-IT" sz="1500" dirty="0">
                <a:solidFill>
                  <a:schemeClr val="accent1">
                    <a:lumMod val="50000"/>
                  </a:schemeClr>
                </a:solidFill>
                <a:latin typeface="Gill Sans MT" panose="020B0502020104020203" pitchFamily="34" charset="0"/>
              </a:rPr>
            </a:br>
            <a:r>
              <a:rPr lang="it-IT" sz="1500" dirty="0">
                <a:solidFill>
                  <a:schemeClr val="accent1">
                    <a:lumMod val="50000"/>
                  </a:schemeClr>
                </a:solidFill>
                <a:latin typeface="Gill Sans MT" panose="020B0502020104020203" pitchFamily="34" charset="0"/>
              </a:rPr>
              <a:t>in sede di approvazione del Progetto esecutivo (PE). </a:t>
            </a:r>
            <a:r>
              <a:rPr lang="it-IT" sz="1500" u="sng" dirty="0">
                <a:solidFill>
                  <a:schemeClr val="accent1">
                    <a:lumMod val="50000"/>
                  </a:schemeClr>
                </a:solidFill>
                <a:latin typeface="Gill Sans MT" panose="020B0502020104020203" pitchFamily="34" charset="0"/>
              </a:rPr>
              <a:t>L’importo totale del QE di PE non potrà essere superiore al contributo concesso a meno di eventuale cofinanziamento esplicitato in sede di domanda.  Tale </a:t>
            </a:r>
            <a:r>
              <a:rPr lang="it-IT" sz="1500" u="sng" dirty="0" err="1">
                <a:solidFill>
                  <a:schemeClr val="accent1">
                    <a:lumMod val="50000"/>
                  </a:schemeClr>
                </a:solidFill>
                <a:latin typeface="Gill Sans MT" panose="020B0502020104020203" pitchFamily="34" charset="0"/>
              </a:rPr>
              <a:t>quaota</a:t>
            </a:r>
            <a:r>
              <a:rPr lang="it-IT" sz="1500" u="sng" dirty="0">
                <a:solidFill>
                  <a:schemeClr val="accent1">
                    <a:lumMod val="50000"/>
                  </a:schemeClr>
                </a:solidFill>
                <a:latin typeface="Gill Sans MT" panose="020B0502020104020203" pitchFamily="34" charset="0"/>
              </a:rPr>
              <a:t> di cofinanziamento dovrà essere debitamente evidenziata nel QE finale da porre a base di gara.</a:t>
            </a:r>
          </a:p>
          <a:p>
            <a:endParaRPr lang="it-IT" sz="1500" dirty="0">
              <a:solidFill>
                <a:schemeClr val="accent1">
                  <a:lumMod val="50000"/>
                </a:schemeClr>
              </a:solidFill>
              <a:latin typeface="Gill Sans MT" panose="020B0502020104020203" pitchFamily="34" charset="0"/>
            </a:endParaRPr>
          </a:p>
          <a:p>
            <a:r>
              <a:rPr lang="it-IT" sz="1500" dirty="0">
                <a:solidFill>
                  <a:srgbClr val="FF0000"/>
                </a:solidFill>
                <a:latin typeface="Gill Sans MT" panose="020B0502020104020203" pitchFamily="34" charset="0"/>
              </a:rPr>
              <a:t>Attenzione:</a:t>
            </a:r>
            <a:r>
              <a:rPr lang="it-IT" sz="1500" dirty="0">
                <a:solidFill>
                  <a:schemeClr val="accent1">
                    <a:lumMod val="50000"/>
                  </a:schemeClr>
                </a:solidFill>
                <a:latin typeface="Gill Sans MT" panose="020B0502020104020203" pitchFamily="34" charset="0"/>
              </a:rPr>
              <a:t> il </a:t>
            </a:r>
            <a:r>
              <a:rPr lang="it-IT" sz="1500" u="sng" dirty="0">
                <a:solidFill>
                  <a:schemeClr val="accent1">
                    <a:lumMod val="50000"/>
                  </a:schemeClr>
                </a:solidFill>
                <a:latin typeface="Gill Sans MT" panose="020B0502020104020203" pitchFamily="34" charset="0"/>
              </a:rPr>
              <a:t>QE sezione A Lavori del PE</a:t>
            </a:r>
            <a:r>
              <a:rPr lang="it-IT" sz="1500" dirty="0">
                <a:solidFill>
                  <a:schemeClr val="accent1">
                    <a:lumMod val="50000"/>
                  </a:schemeClr>
                </a:solidFill>
                <a:latin typeface="Gill Sans MT" panose="020B0502020104020203" pitchFamily="34" charset="0"/>
              </a:rPr>
              <a:t> deve essere necessariamente coerente con quanto riportato nell’Allegato 1 alla Convenzione per evitare che vengano inficiati i risultai energetici attesi dall’intervento esposti in Allegato 2. Resta in carico al Beneficiario tale verifica</a:t>
            </a:r>
            <a:endParaRPr lang="it-IT" sz="1500" dirty="0">
              <a:solidFill>
                <a:srgbClr val="00B050"/>
              </a:solidFill>
              <a:latin typeface="Gill Sans MT" panose="020B0502020104020203" pitchFamily="34" charset="0"/>
            </a:endParaRPr>
          </a:p>
        </p:txBody>
      </p:sp>
      <p:pic>
        <p:nvPicPr>
          <p:cNvPr id="2050" name="Picture 2">
            <a:extLst>
              <a:ext uri="{FF2B5EF4-FFF2-40B4-BE49-F238E27FC236}">
                <a16:creationId xmlns:a16="http://schemas.microsoft.com/office/drawing/2014/main" id="{7E50A7E4-BC42-77FE-BCD2-199D03428A2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85205" y="5035267"/>
            <a:ext cx="6858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75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4C0DF-42D9-0FD6-1E4A-E3C51AEC180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DFDB22D-C79D-8519-1F0C-CC5C6FFD44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316437"/>
            <a:ext cx="4591508" cy="541563"/>
          </a:xfrm>
          <a:prstGeom prst="rect">
            <a:avLst/>
          </a:prstGeom>
        </p:spPr>
      </p:pic>
      <p:sp>
        <p:nvSpPr>
          <p:cNvPr id="6" name="Rettangolo arrotondato 7">
            <a:extLst>
              <a:ext uri="{FF2B5EF4-FFF2-40B4-BE49-F238E27FC236}">
                <a16:creationId xmlns:a16="http://schemas.microsoft.com/office/drawing/2014/main" id="{90BFACD7-CC94-96FC-8D44-665897622092}"/>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C56588E0-4283-82E2-CE3A-927C446765FE}"/>
              </a:ext>
            </a:extLst>
          </p:cNvPr>
          <p:cNvSpPr txBox="1"/>
          <p:nvPr/>
        </p:nvSpPr>
        <p:spPr>
          <a:xfrm>
            <a:off x="371475" y="1149924"/>
            <a:ext cx="10655753" cy="430887"/>
          </a:xfrm>
          <a:prstGeom prst="rect">
            <a:avLst/>
          </a:prstGeom>
          <a:noFill/>
        </p:spPr>
        <p:txBody>
          <a:bodyPr wrap="square">
            <a:spAutoFit/>
          </a:bodyPr>
          <a:lstStyle/>
          <a:p>
            <a:pPr>
              <a:spcBef>
                <a:spcPts val="600"/>
              </a:spcBef>
            </a:pPr>
            <a:r>
              <a:rPr lang="it-IT" sz="2200" dirty="0">
                <a:solidFill>
                  <a:srgbClr val="00B050"/>
                </a:solidFill>
                <a:latin typeface="Gill Sans MT" panose="020B0502020104020203" pitchFamily="34" charset="0"/>
              </a:rPr>
              <a:t>Allegati obbligatori alla Diagnosi energetica – Allegato 2 Tavola di sintesi dei risultai della DE</a:t>
            </a:r>
            <a:endParaRPr lang="it-IT" sz="2200" b="1" dirty="0">
              <a:solidFill>
                <a:srgbClr val="00B050"/>
              </a:solidFill>
              <a:latin typeface="Gill Sans MT" panose="020B0502020104020203" pitchFamily="34" charset="0"/>
            </a:endParaRPr>
          </a:p>
        </p:txBody>
      </p:sp>
      <p:pic>
        <p:nvPicPr>
          <p:cNvPr id="3" name="Immagine 2">
            <a:extLst>
              <a:ext uri="{FF2B5EF4-FFF2-40B4-BE49-F238E27FC236}">
                <a16:creationId xmlns:a16="http://schemas.microsoft.com/office/drawing/2014/main" id="{494D32A9-B0E2-013A-6F43-DCBA577096E1}"/>
              </a:ext>
            </a:extLst>
          </p:cNvPr>
          <p:cNvPicPr>
            <a:picLocks noChangeAspect="1"/>
          </p:cNvPicPr>
          <p:nvPr/>
        </p:nvPicPr>
        <p:blipFill>
          <a:blip r:embed="rId4"/>
          <a:stretch>
            <a:fillRect/>
          </a:stretch>
        </p:blipFill>
        <p:spPr>
          <a:xfrm>
            <a:off x="371476" y="1663461"/>
            <a:ext cx="3471428" cy="4728572"/>
          </a:xfrm>
          <a:prstGeom prst="rect">
            <a:avLst/>
          </a:prstGeom>
        </p:spPr>
      </p:pic>
      <p:sp>
        <p:nvSpPr>
          <p:cNvPr id="7" name="CasellaDiTesto 6">
            <a:extLst>
              <a:ext uri="{FF2B5EF4-FFF2-40B4-BE49-F238E27FC236}">
                <a16:creationId xmlns:a16="http://schemas.microsoft.com/office/drawing/2014/main" id="{AA73D98A-EBFC-663C-ABD0-BCD20FA52571}"/>
              </a:ext>
            </a:extLst>
          </p:cNvPr>
          <p:cNvSpPr txBox="1"/>
          <p:nvPr/>
        </p:nvSpPr>
        <p:spPr>
          <a:xfrm>
            <a:off x="5018315" y="1719882"/>
            <a:ext cx="6172200" cy="2785378"/>
          </a:xfrm>
          <a:prstGeom prst="rect">
            <a:avLst/>
          </a:prstGeom>
          <a:noFill/>
        </p:spPr>
        <p:txBody>
          <a:bodyPr wrap="square">
            <a:spAutoFit/>
          </a:bodyPr>
          <a:lstStyle/>
          <a:p>
            <a:pPr>
              <a:spcBef>
                <a:spcPts val="600"/>
              </a:spcBef>
            </a:pPr>
            <a:r>
              <a:rPr lang="it-IT" sz="1500" dirty="0">
                <a:solidFill>
                  <a:schemeClr val="accent1">
                    <a:lumMod val="50000"/>
                  </a:schemeClr>
                </a:solidFill>
                <a:latin typeface="Gill Sans MT" panose="020B0502020104020203" pitchFamily="34" charset="0"/>
              </a:rPr>
              <a:t>I dati riportati in tale Allegato rappresentano ai fini degli indicatori di risultato previsti dal PR FESR 2021-2027 il riferimento relativo alla valutazione ex-ante nell’iter di attuazione degli interventi.</a:t>
            </a:r>
          </a:p>
          <a:p>
            <a:pPr>
              <a:spcBef>
                <a:spcPts val="600"/>
              </a:spcBef>
            </a:pPr>
            <a:r>
              <a:rPr lang="it-IT" sz="1500" dirty="0">
                <a:solidFill>
                  <a:schemeClr val="accent1">
                    <a:lumMod val="50000"/>
                  </a:schemeClr>
                </a:solidFill>
                <a:latin typeface="Gill Sans MT" panose="020B0502020104020203" pitchFamily="34" charset="0"/>
              </a:rPr>
              <a:t>Dovrà essere particolare cura del Beneficiario mettere in atto tutti i controlli necessari affinché in sede di realizzazione dell’intervento tali risultati siano mantenuti e se possibile migliorati rispetto a quanto sarà desumibile nell’Attestato di Prestazione Energetica (APE) da prodursi a cura di </a:t>
            </a:r>
            <a:r>
              <a:rPr lang="it-IT" sz="1500" dirty="0">
                <a:solidFill>
                  <a:srgbClr val="00B050"/>
                </a:solidFill>
                <a:latin typeface="Gill Sans MT" panose="020B0502020104020203" pitchFamily="34" charset="0"/>
              </a:rPr>
              <a:t>Soggetto terzo assolutamente estraneo a tutto l’iter realizzativo </a:t>
            </a:r>
            <a:r>
              <a:rPr lang="it-IT" sz="1500" dirty="0">
                <a:solidFill>
                  <a:schemeClr val="accent1">
                    <a:lumMod val="50000"/>
                  </a:schemeClr>
                </a:solidFill>
                <a:latin typeface="Gill Sans MT" panose="020B0502020104020203" pitchFamily="34" charset="0"/>
              </a:rPr>
              <a:t>che dovrà opportunamente incaricato. </a:t>
            </a:r>
          </a:p>
          <a:p>
            <a:pPr>
              <a:spcBef>
                <a:spcPts val="600"/>
              </a:spcBef>
            </a:pPr>
            <a:r>
              <a:rPr lang="it-IT" sz="1500" dirty="0">
                <a:solidFill>
                  <a:schemeClr val="accent1">
                    <a:lumMod val="50000"/>
                  </a:schemeClr>
                </a:solidFill>
                <a:latin typeface="Gill Sans MT" panose="020B0502020104020203" pitchFamily="34" charset="0"/>
              </a:rPr>
              <a:t>L’APE dovrà essere prodotto e inviato a RGA entro 30 giorni dalla data del verbale di fine lavori </a:t>
            </a:r>
            <a:endParaRPr lang="it-IT" sz="1500" dirty="0">
              <a:solidFill>
                <a:srgbClr val="00B050"/>
              </a:solidFill>
              <a:latin typeface="Gill Sans MT" panose="020B0502020104020203" pitchFamily="34" charset="0"/>
            </a:endParaRPr>
          </a:p>
        </p:txBody>
      </p:sp>
      <p:pic>
        <p:nvPicPr>
          <p:cNvPr id="9" name="Immagine 8">
            <a:extLst>
              <a:ext uri="{FF2B5EF4-FFF2-40B4-BE49-F238E27FC236}">
                <a16:creationId xmlns:a16="http://schemas.microsoft.com/office/drawing/2014/main" id="{F1D25646-D41B-C5B2-BF40-173299328C54}"/>
              </a:ext>
            </a:extLst>
          </p:cNvPr>
          <p:cNvPicPr>
            <a:picLocks noChangeAspect="1"/>
          </p:cNvPicPr>
          <p:nvPr/>
        </p:nvPicPr>
        <p:blipFill>
          <a:blip r:embed="rId5"/>
          <a:stretch>
            <a:fillRect/>
          </a:stretch>
        </p:blipFill>
        <p:spPr>
          <a:xfrm>
            <a:off x="4317213" y="1719882"/>
            <a:ext cx="701101" cy="707197"/>
          </a:xfrm>
          <a:prstGeom prst="rect">
            <a:avLst/>
          </a:prstGeom>
        </p:spPr>
      </p:pic>
    </p:spTree>
    <p:extLst>
      <p:ext uri="{BB962C8B-B14F-4D97-AF65-F5344CB8AC3E}">
        <p14:creationId xmlns:p14="http://schemas.microsoft.com/office/powerpoint/2010/main" val="95837717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6C411-389C-4EA6-8902-08DB65D18EBF}"/>
            </a:ext>
          </a:extLst>
        </p:cNvPr>
        <p:cNvGrpSpPr/>
        <p:nvPr/>
      </p:nvGrpSpPr>
      <p:grpSpPr>
        <a:xfrm>
          <a:off x="0" y="0"/>
          <a:ext cx="0" cy="0"/>
          <a:chOff x="0" y="0"/>
          <a:chExt cx="0" cy="0"/>
        </a:xfrm>
      </p:grpSpPr>
      <p:pic>
        <p:nvPicPr>
          <p:cNvPr id="157" name="Immagine" descr="Immagine">
            <a:extLst>
              <a:ext uri="{FF2B5EF4-FFF2-40B4-BE49-F238E27FC236}">
                <a16:creationId xmlns:a16="http://schemas.microsoft.com/office/drawing/2014/main" id="{62C7C981-0C5E-36EE-A1F3-A84C6BBB4009}"/>
              </a:ext>
            </a:extLst>
          </p:cNvPr>
          <p:cNvPicPr>
            <a:picLocks noChangeAspect="1"/>
          </p:cNvPicPr>
          <p:nvPr/>
        </p:nvPicPr>
        <p:blipFill>
          <a:blip r:embed="rId3"/>
          <a:stretch>
            <a:fillRect/>
          </a:stretch>
        </p:blipFill>
        <p:spPr>
          <a:xfrm>
            <a:off x="0" y="5524562"/>
            <a:ext cx="1086955" cy="1333438"/>
          </a:xfrm>
          <a:prstGeom prst="rect">
            <a:avLst/>
          </a:prstGeom>
          <a:ln w="12700">
            <a:miter lim="400000"/>
          </a:ln>
        </p:spPr>
      </p:pic>
      <p:pic>
        <p:nvPicPr>
          <p:cNvPr id="158" name="Immagine" descr="Immagine">
            <a:extLst>
              <a:ext uri="{FF2B5EF4-FFF2-40B4-BE49-F238E27FC236}">
                <a16:creationId xmlns:a16="http://schemas.microsoft.com/office/drawing/2014/main" id="{D55C0633-7733-3A09-71EB-21C57DE2B2D4}"/>
              </a:ext>
            </a:extLst>
          </p:cNvPr>
          <p:cNvPicPr>
            <a:picLocks noChangeAspect="1"/>
          </p:cNvPicPr>
          <p:nvPr/>
        </p:nvPicPr>
        <p:blipFill>
          <a:blip r:embed="rId4"/>
          <a:stretch>
            <a:fillRect/>
          </a:stretch>
        </p:blipFill>
        <p:spPr>
          <a:xfrm>
            <a:off x="10405438" y="546931"/>
            <a:ext cx="1627080" cy="2109419"/>
          </a:xfrm>
          <a:prstGeom prst="rect">
            <a:avLst/>
          </a:prstGeom>
          <a:ln w="12700">
            <a:miter lim="400000"/>
          </a:ln>
        </p:spPr>
      </p:pic>
      <p:pic>
        <p:nvPicPr>
          <p:cNvPr id="4" name="Immagine 3">
            <a:extLst>
              <a:ext uri="{FF2B5EF4-FFF2-40B4-BE49-F238E27FC236}">
                <a16:creationId xmlns:a16="http://schemas.microsoft.com/office/drawing/2014/main" id="{E7070284-16EA-A2E0-7AE9-03046ADA1D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28DC9885-2552-9DF6-8FF4-FFA216330841}"/>
              </a:ext>
            </a:extLst>
          </p:cNvPr>
          <p:cNvSpPr/>
          <p:nvPr/>
        </p:nvSpPr>
        <p:spPr>
          <a:xfrm>
            <a:off x="529840" y="1219463"/>
            <a:ext cx="10744174" cy="2985433"/>
          </a:xfrm>
          <a:prstGeom prst="rect">
            <a:avLst/>
          </a:prstGeom>
        </p:spPr>
        <p:txBody>
          <a:bodyPr wrap="square">
            <a:spAutoFit/>
          </a:bodyPr>
          <a:lstStyle/>
          <a:p>
            <a:pPr marL="1255713" lvl="0" algn="just"/>
            <a:r>
              <a:rPr lang="it-IT" sz="2400" dirty="0">
                <a:solidFill>
                  <a:schemeClr val="accent1">
                    <a:lumMod val="50000"/>
                  </a:schemeClr>
                </a:solidFill>
                <a:latin typeface="Gill Sans MT" panose="020B0502020104020203" pitchFamily="34" charset="0"/>
              </a:rPr>
              <a:t>15-</a:t>
            </a:r>
            <a:r>
              <a:rPr lang="it-IT" sz="2400" dirty="0">
                <a:solidFill>
                  <a:schemeClr val="accent1">
                    <a:lumMod val="50000"/>
                  </a:schemeClr>
                </a:solidFill>
                <a:highlight>
                  <a:srgbClr val="FFFFFF"/>
                </a:highlight>
                <a:latin typeface="Gill Sans MT" panose="020B0502020104020203" pitchFamily="34" charset="0"/>
              </a:rPr>
              <a:t>16/07 </a:t>
            </a:r>
            <a:r>
              <a:rPr lang="it-IT" sz="2400" dirty="0">
                <a:solidFill>
                  <a:schemeClr val="accent1">
                    <a:lumMod val="50000"/>
                  </a:schemeClr>
                </a:solidFill>
                <a:latin typeface="Gill Sans MT" panose="020B0502020104020203" pitchFamily="34" charset="0"/>
              </a:rPr>
              <a:t>- sede Regione Lazio via di Campo Romano, n. 65  </a:t>
            </a:r>
          </a:p>
          <a:p>
            <a:pPr marL="1255713" lvl="0" eaLnBrk="0" fontAlgn="base" hangingPunct="0">
              <a:spcBef>
                <a:spcPct val="0"/>
              </a:spcBef>
              <a:spcAft>
                <a:spcPct val="0"/>
              </a:spcAft>
            </a:pPr>
            <a:r>
              <a:rPr lang="it-IT" altLang="it-IT" sz="2400" dirty="0">
                <a:solidFill>
                  <a:schemeClr val="accent1">
                    <a:lumMod val="50000"/>
                  </a:schemeClr>
                </a:solidFill>
                <a:latin typeface="Gill Sans MT" panose="020B0502020104020203" pitchFamily="34" charset="0"/>
              </a:rPr>
              <a:t>Area Sostenibilità Energetica – </a:t>
            </a:r>
            <a:r>
              <a:rPr lang="it-IT" altLang="it-IT" sz="2400" dirty="0">
                <a:solidFill>
                  <a:schemeClr val="accent1">
                    <a:lumMod val="50000"/>
                  </a:schemeClr>
                </a:solidFill>
                <a:highlight>
                  <a:srgbClr val="FFFFFF"/>
                </a:highlight>
                <a:latin typeface="Gill Sans MT" panose="020B0502020104020203" pitchFamily="34" charset="0"/>
              </a:rPr>
              <a:t>edificio A5 - piano terra - Sala </a:t>
            </a:r>
            <a:r>
              <a:rPr lang="it-IT" sz="2400" dirty="0">
                <a:solidFill>
                  <a:schemeClr val="accent1">
                    <a:lumMod val="50000"/>
                  </a:schemeClr>
                </a:solidFill>
                <a:highlight>
                  <a:srgbClr val="FFFFFF"/>
                </a:highlight>
                <a:latin typeface="Gill Sans MT" panose="020B0502020104020203" pitchFamily="34" charset="0"/>
              </a:rPr>
              <a:t>Biancospino </a:t>
            </a:r>
          </a:p>
          <a:p>
            <a:pPr lvl="0" eaLnBrk="0" fontAlgn="base" hangingPunct="0">
              <a:spcBef>
                <a:spcPct val="0"/>
              </a:spcBef>
              <a:spcAft>
                <a:spcPct val="0"/>
              </a:spcAft>
            </a:pPr>
            <a:endParaRPr lang="it-IT" altLang="it-IT" sz="2800" dirty="0">
              <a:solidFill>
                <a:schemeClr val="accent1">
                  <a:lumMod val="50000"/>
                </a:schemeClr>
              </a:solidFill>
              <a:latin typeface="Gill Sans MT" panose="020B0502020104020203" pitchFamily="34" charset="0"/>
            </a:endParaRPr>
          </a:p>
          <a:p>
            <a:pPr lvl="0" eaLnBrk="0" fontAlgn="base" hangingPunct="0">
              <a:spcBef>
                <a:spcPct val="0"/>
              </a:spcBef>
              <a:spcAft>
                <a:spcPct val="0"/>
              </a:spcAft>
            </a:pPr>
            <a:endParaRPr lang="it-IT" altLang="it-IT" sz="2800" dirty="0">
              <a:solidFill>
                <a:schemeClr val="accent1">
                  <a:lumMod val="50000"/>
                </a:schemeClr>
              </a:solidFill>
              <a:latin typeface="Gill Sans MT" panose="020B0502020104020203" pitchFamily="34" charset="0"/>
            </a:endParaRPr>
          </a:p>
          <a:p>
            <a:pPr lvl="0" eaLnBrk="0" fontAlgn="base" hangingPunct="0">
              <a:spcBef>
                <a:spcPct val="0"/>
              </a:spcBef>
              <a:spcAft>
                <a:spcPct val="0"/>
              </a:spcAft>
            </a:pPr>
            <a:endParaRPr lang="it-IT" altLang="it-IT" sz="2800" dirty="0">
              <a:solidFill>
                <a:schemeClr val="accent1">
                  <a:lumMod val="50000"/>
                </a:schemeClr>
              </a:solidFill>
              <a:latin typeface="Gill Sans MT" panose="020B0502020104020203" pitchFamily="34" charset="0"/>
            </a:endParaRPr>
          </a:p>
          <a:p>
            <a:pPr lvl="0" eaLnBrk="0" fontAlgn="base" hangingPunct="0">
              <a:spcBef>
                <a:spcPct val="0"/>
              </a:spcBef>
              <a:spcAft>
                <a:spcPct val="0"/>
              </a:spcAft>
            </a:pPr>
            <a:endParaRPr lang="it-IT" altLang="it-IT" sz="2800" dirty="0">
              <a:solidFill>
                <a:schemeClr val="accent1">
                  <a:lumMod val="50000"/>
                </a:schemeClr>
              </a:solidFill>
              <a:latin typeface="Gill Sans MT" panose="020B0502020104020203" pitchFamily="34" charset="0"/>
            </a:endParaRPr>
          </a:p>
          <a:p>
            <a:pPr lvl="0" algn="just"/>
            <a:r>
              <a:rPr lang="it-IT" sz="2800" dirty="0">
                <a:solidFill>
                  <a:schemeClr val="accent1">
                    <a:lumMod val="50000"/>
                  </a:schemeClr>
                </a:solidFill>
                <a:latin typeface="Gill Sans MT" panose="020B0502020104020203" pitchFamily="34" charset="0"/>
              </a:rPr>
              <a:t>  </a:t>
            </a:r>
          </a:p>
        </p:txBody>
      </p:sp>
      <p:sp>
        <p:nvSpPr>
          <p:cNvPr id="6" name="Rettangolo arrotondato 7">
            <a:extLst>
              <a:ext uri="{FF2B5EF4-FFF2-40B4-BE49-F238E27FC236}">
                <a16:creationId xmlns:a16="http://schemas.microsoft.com/office/drawing/2014/main" id="{15D50E72-1FBB-9ABA-6F0D-ABEE23A385B2}"/>
              </a:ext>
            </a:extLst>
          </p:cNvPr>
          <p:cNvSpPr/>
          <p:nvPr/>
        </p:nvSpPr>
        <p:spPr>
          <a:xfrm>
            <a:off x="259562"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APPUNTAMENTI OPERATIVI </a:t>
            </a:r>
          </a:p>
          <a:p>
            <a:r>
              <a:rPr lang="it-IT" sz="2400" b="1" i="1" dirty="0">
                <a:solidFill>
                  <a:srgbClr val="00B050"/>
                </a:solidFill>
                <a:latin typeface="Gill Sans MT" panose="020B0502020104020203" pitchFamily="34" charset="0"/>
              </a:rPr>
              <a:t>dedicati ai RUP e ai Tecnici incaricati </a:t>
            </a:r>
            <a:endParaRPr lang="it-IT" sz="2400" b="1" dirty="0">
              <a:solidFill>
                <a:srgbClr val="0070C0"/>
              </a:solidFill>
              <a:latin typeface="Gill Sans MT" panose="020B0502020104020203" pitchFamily="34" charset="0"/>
            </a:endParaRPr>
          </a:p>
        </p:txBody>
      </p:sp>
      <p:sp>
        <p:nvSpPr>
          <p:cNvPr id="5" name="Rectangle 1">
            <a:extLst>
              <a:ext uri="{FF2B5EF4-FFF2-40B4-BE49-F238E27FC236}">
                <a16:creationId xmlns:a16="http://schemas.microsoft.com/office/drawing/2014/main" id="{70792B8C-CE3D-AC67-B018-6146C8E49A4C}"/>
              </a:ext>
            </a:extLst>
          </p:cNvPr>
          <p:cNvSpPr>
            <a:spLocks noChangeArrowheads="1"/>
          </p:cNvSpPr>
          <p:nvPr/>
        </p:nvSpPr>
        <p:spPr bwMode="auto">
          <a:xfrm>
            <a:off x="0" y="-9927"/>
            <a:ext cx="18473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700" b="0" i="0" u="none" strike="noStrike" cap="none" normalizeH="0" baseline="0" dirty="0">
                <a:ln>
                  <a:noFill/>
                </a:ln>
                <a:solidFill>
                  <a:srgbClr val="000033"/>
                </a:solidFill>
                <a:effectLst/>
                <a:latin typeface="Arial" panose="020B0604020202020204" pitchFamily="34" charset="0"/>
                <a:ea typeface="Aptos" panose="020B0004020202020204" pitchFamily="34" charset="0"/>
                <a:cs typeface="Arial" panose="020B0604020202020204" pitchFamily="34" charset="0"/>
              </a:rPr>
            </a:b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graphicFrame>
        <p:nvGraphicFramePr>
          <p:cNvPr id="7" name="Tabella 6">
            <a:extLst>
              <a:ext uri="{FF2B5EF4-FFF2-40B4-BE49-F238E27FC236}">
                <a16:creationId xmlns:a16="http://schemas.microsoft.com/office/drawing/2014/main" id="{B6DFBEBF-F631-6AE5-2EA7-3F6E451372FF}"/>
              </a:ext>
            </a:extLst>
          </p:cNvPr>
          <p:cNvGraphicFramePr>
            <a:graphicFrameLocks noGrp="1"/>
          </p:cNvGraphicFramePr>
          <p:nvPr/>
        </p:nvGraphicFramePr>
        <p:xfrm>
          <a:off x="1157032" y="2059537"/>
          <a:ext cx="9966348" cy="3868297"/>
        </p:xfrm>
        <a:graphic>
          <a:graphicData uri="http://schemas.openxmlformats.org/drawingml/2006/table">
            <a:tbl>
              <a:tblPr firstRow="1" bandRow="1">
                <a:tableStyleId>{5C22544A-7EE6-4342-B048-85BDC9FD1C3A}</a:tableStyleId>
              </a:tblPr>
              <a:tblGrid>
                <a:gridCol w="1192421">
                  <a:extLst>
                    <a:ext uri="{9D8B030D-6E8A-4147-A177-3AD203B41FA5}">
                      <a16:colId xmlns:a16="http://schemas.microsoft.com/office/drawing/2014/main" val="2932754429"/>
                    </a:ext>
                  </a:extLst>
                </a:gridCol>
                <a:gridCol w="3812238">
                  <a:extLst>
                    <a:ext uri="{9D8B030D-6E8A-4147-A177-3AD203B41FA5}">
                      <a16:colId xmlns:a16="http://schemas.microsoft.com/office/drawing/2014/main" val="2333512809"/>
                    </a:ext>
                  </a:extLst>
                </a:gridCol>
                <a:gridCol w="4961689">
                  <a:extLst>
                    <a:ext uri="{9D8B030D-6E8A-4147-A177-3AD203B41FA5}">
                      <a16:colId xmlns:a16="http://schemas.microsoft.com/office/drawing/2014/main" val="3464923664"/>
                    </a:ext>
                  </a:extLst>
                </a:gridCol>
              </a:tblGrid>
              <a:tr h="517786">
                <a:tc>
                  <a:txBody>
                    <a:bodyPr/>
                    <a:lstStyle/>
                    <a:p>
                      <a:pPr>
                        <a:buNone/>
                      </a:pPr>
                      <a:r>
                        <a:rPr lang="it-IT" sz="11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Data</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a:txBody>
                    <a:bodyPr/>
                    <a:lstStyle/>
                    <a:p>
                      <a:pPr>
                        <a:buNone/>
                      </a:pPr>
                      <a:r>
                        <a:rPr lang="it-IT" sz="11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Oggetto</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a:txBody>
                    <a:bodyPr/>
                    <a:lstStyle/>
                    <a:p>
                      <a:pPr>
                        <a:buNone/>
                      </a:pPr>
                      <a:r>
                        <a:rPr lang="it-IT" sz="11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Comuni Beneficiari</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2171834545"/>
                  </a:ext>
                </a:extLst>
              </a:tr>
              <a:tr h="517786">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15/07/2025 </a:t>
                      </a: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ore 10:30</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rowSpan="5">
                  <a:txBody>
                    <a:bodyPr/>
                    <a:lstStyle/>
                    <a:p>
                      <a:pPr algn="just">
                        <a:buNone/>
                      </a:pPr>
                      <a:r>
                        <a:rPr lang="it-IT" sz="1200" dirty="0">
                          <a:effectLst/>
                          <a:latin typeface="Gill Sans MT" panose="020B0502020104020203" pitchFamily="34" charset="0"/>
                        </a:rPr>
                        <a:t>Confronto con i RUP e i Progettisti incaricati sulle: </a:t>
                      </a:r>
                      <a:endParaRPr lang="it-IT" sz="1200" u="sng" dirty="0">
                        <a:effectLst/>
                        <a:latin typeface="Gill Sans MT" panose="020B0502020104020203" pitchFamily="34" charset="0"/>
                      </a:endParaRPr>
                    </a:p>
                    <a:p>
                      <a:pPr marL="171450" indent="-171450" algn="just">
                        <a:buFontTx/>
                        <a:buChar char="-"/>
                      </a:pPr>
                      <a:r>
                        <a:rPr lang="it-IT" sz="1200" u="none" dirty="0">
                          <a:effectLst/>
                          <a:latin typeface="Gill Sans MT" panose="020B0502020104020203" pitchFamily="34" charset="0"/>
                        </a:rPr>
                        <a:t>specificità emerse in fase di valutazione da parte della commissione di valutazione;</a:t>
                      </a:r>
                    </a:p>
                    <a:p>
                      <a:pPr marL="171450" indent="-171450" algn="just" defTabSz="914400" rtl="0" eaLnBrk="1" latinLnBrk="0" hangingPunct="1">
                        <a:buFontTx/>
                        <a:buChar char="-"/>
                      </a:pPr>
                      <a:r>
                        <a:rPr lang="it-IT" sz="1200" u="none" kern="1200" dirty="0">
                          <a:solidFill>
                            <a:schemeClr val="dk1"/>
                          </a:solidFill>
                          <a:effectLst/>
                          <a:latin typeface="Gill Sans MT" panose="020B0502020104020203" pitchFamily="34" charset="0"/>
                          <a:ea typeface="+mn-ea"/>
                          <a:cs typeface="+mn-cs"/>
                        </a:rPr>
                        <a:t>indicazioni per la corretta attuazione degli interventi nel rispetto degli obiettivi del PR 2021-2027 e dei termini ivi previsti, nonché per la redazione degli elaborati e allegati richiesti dalla Manifestazione d’interesse (relazione CAM, DNSH, Climate proofing ove previsto, altro). </a:t>
                      </a:r>
                    </a:p>
                    <a:p>
                      <a:pPr marL="171450" indent="-171450" algn="just" defTabSz="914400" rtl="0" eaLnBrk="1" latinLnBrk="0" hangingPunct="1">
                        <a:buFontTx/>
                        <a:buChar char="-"/>
                      </a:pPr>
                      <a:endParaRPr lang="it-IT" sz="1200" u="none" kern="1200" dirty="0">
                        <a:solidFill>
                          <a:schemeClr val="dk1"/>
                        </a:solidFill>
                        <a:effectLst/>
                        <a:latin typeface="Gill Sans MT" panose="020B0502020104020203" pitchFamily="34" charset="0"/>
                        <a:ea typeface="+mn-ea"/>
                        <a:cs typeface="+mn-cs"/>
                      </a:endParaRPr>
                    </a:p>
                    <a:p>
                      <a:pPr algn="just">
                        <a:buNone/>
                      </a:pPr>
                      <a:endParaRPr lang="it-IT" sz="1200" dirty="0">
                        <a:effectLst/>
                        <a:latin typeface="Gill Sans MT" panose="020B0502020104020203" pitchFamily="34" charset="0"/>
                      </a:endParaRPr>
                    </a:p>
                  </a:txBody>
                  <a:tcPr marL="68580" marR="68580" marT="0" marB="0" anchor="ctr"/>
                </a:tc>
                <a:tc>
                  <a:txBody>
                    <a:bodyPr/>
                    <a:lstStyle/>
                    <a:p>
                      <a:pPr>
                        <a:buNone/>
                      </a:pPr>
                      <a:r>
                        <a:rPr lang="it-IT" sz="1200" b="1"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Diagnosi</a:t>
                      </a: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Anzio, Aprilia, Frascati, Mentana, Sora, Tivoli e Velletri;</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1283662924"/>
                  </a:ext>
                </a:extLst>
              </a:tr>
              <a:tr h="517786">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15/07/2025 </a:t>
                      </a: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ore 12:30</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vMerge="1">
                  <a:txBody>
                    <a:bodyPr/>
                    <a:lstStyle/>
                    <a:p>
                      <a:endParaRPr/>
                    </a:p>
                  </a:txBody>
                  <a:tcPr marL="68580" marR="68580" marT="0" marB="0" anchor="ctr"/>
                </a:tc>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Fondi, Rieti, e Viterbo</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p>
                      <a:pPr>
                        <a:buNone/>
                      </a:pPr>
                      <a:r>
                        <a:rPr lang="it-IT" sz="1200" b="1"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PE</a:t>
                      </a: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Colleferro</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3165505735"/>
                  </a:ext>
                </a:extLst>
              </a:tr>
              <a:tr h="517786">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15/07/2025 </a:t>
                      </a: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ore 14:30</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vMerge="1">
                  <a:txBody>
                    <a:bodyPr/>
                    <a:lstStyle/>
                    <a:p>
                      <a:endParaRPr/>
                    </a:p>
                  </a:txBody>
                  <a:tcPr marL="68580" marR="68580" marT="0" marB="0" anchor="ctr"/>
                </a:tc>
                <a:tc>
                  <a:txBody>
                    <a:bodyPr/>
                    <a:lstStyle/>
                    <a:p>
                      <a:pPr>
                        <a:buNone/>
                      </a:pPr>
                      <a:r>
                        <a:rPr lang="it-IT" sz="1200" b="1"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PFTE</a:t>
                      </a: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Ferentino, Formia, Sezze</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1530948068"/>
                  </a:ext>
                </a:extLst>
              </a:tr>
              <a:tr h="1172792">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16/07/025</a:t>
                      </a: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ore 10:30</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vMerge="1">
                  <a:txBody>
                    <a:bodyPr/>
                    <a:lstStyle/>
                    <a:p>
                      <a:endParaRPr/>
                    </a:p>
                  </a:txBody>
                  <a:tcPr marL="68580" marR="68580" marT="0" marB="0" anchor="ctr"/>
                </a:tc>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Alatri, Albano Laziale, Anagni, Ardea, Cassino, Ceccano, Ciampino, Civitavecchia, Fiumicino, Fonte Nuova e Frosinone, Grottaferrata, Guidonia Montecelio, Ladispoli, Latina, Marino, Minturno, Monterotondo, Nettuno, Palestrina, Pomezia e Terracina</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1058048981"/>
                  </a:ext>
                </a:extLst>
              </a:tr>
              <a:tr h="624361">
                <a:tc>
                  <a:txBody>
                    <a:bodyPr/>
                    <a:lstStyle/>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16/07/2025 </a:t>
                      </a: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ore 12:30</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tc vMerge="1">
                  <a:txBody>
                    <a:bodyPr/>
                    <a:lstStyle/>
                    <a:p>
                      <a:endParaRPr dirty="0"/>
                    </a:p>
                  </a:txBody>
                  <a:tcPr marL="68580" marR="68580" marT="0" marB="0" anchor="ctr"/>
                </a:tc>
                <a:tc>
                  <a:txBody>
                    <a:bodyPr/>
                    <a:lstStyle/>
                    <a:p>
                      <a:pPr>
                        <a:buNone/>
                      </a:pPr>
                      <a:r>
                        <a:rPr lang="it-IT" sz="1200" b="1"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Diagnosi</a:t>
                      </a: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Cerveteri, Genzano di Roma</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p>
                      <a:pPr>
                        <a:buNone/>
                      </a:pPr>
                      <a:r>
                        <a:rPr lang="it-IT" sz="1200" b="1"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PFTE</a:t>
                      </a: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Cisterna di Latina</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p>
                      <a:pPr>
                        <a:buNone/>
                      </a:pPr>
                      <a:r>
                        <a:rPr lang="it-IT" sz="1200" dirty="0">
                          <a:solidFill>
                            <a:srgbClr val="000000"/>
                          </a:solidFill>
                          <a:effectLst/>
                          <a:latin typeface="Gill Sans MT" panose="020B0502020104020203" pitchFamily="34" charset="0"/>
                          <a:ea typeface="Times New Roman" panose="02020603050405020304" pitchFamily="18" charset="0"/>
                          <a:cs typeface="Aptos" panose="020B0004020202020204" pitchFamily="34" charset="0"/>
                        </a:rPr>
                        <a:t> </a:t>
                      </a:r>
                      <a:endParaRPr lang="it-IT" sz="1200" dirty="0">
                        <a:effectLst/>
                        <a:latin typeface="Gill Sans MT" panose="020B0502020104020203" pitchFamily="34" charset="0"/>
                        <a:ea typeface="Aptos" panose="020B0004020202020204" pitchFamily="34" charset="0"/>
                        <a:cs typeface="Aptos" panose="020B0004020202020204" pitchFamily="34" charset="0"/>
                      </a:endParaRPr>
                    </a:p>
                  </a:txBody>
                  <a:tcPr marL="68580" marR="68580" marT="0" marB="0" anchor="ctr"/>
                </a:tc>
                <a:extLst>
                  <a:ext uri="{0D108BD9-81ED-4DB2-BD59-A6C34878D82A}">
                    <a16:rowId xmlns:a16="http://schemas.microsoft.com/office/drawing/2014/main" val="1907158400"/>
                  </a:ext>
                </a:extLst>
              </a:tr>
            </a:tbl>
          </a:graphicData>
        </a:graphic>
      </p:graphicFrame>
    </p:spTree>
    <p:extLst>
      <p:ext uri="{BB962C8B-B14F-4D97-AF65-F5344CB8AC3E}">
        <p14:creationId xmlns:p14="http://schemas.microsoft.com/office/powerpoint/2010/main" val="296269923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1FACA-2FF0-E116-8A52-1E07BEE6C7E9}"/>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844C480A-20A4-7DE7-9878-69BDAD867D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8CA5B319-3047-A61C-43CF-CF039CAE5724}"/>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 -  Norme tecniche UNI CEI EN 16247</a:t>
            </a:r>
          </a:p>
        </p:txBody>
      </p:sp>
      <p:sp>
        <p:nvSpPr>
          <p:cNvPr id="5" name="CasellaDiTesto 4">
            <a:extLst>
              <a:ext uri="{FF2B5EF4-FFF2-40B4-BE49-F238E27FC236}">
                <a16:creationId xmlns:a16="http://schemas.microsoft.com/office/drawing/2014/main" id="{B023F10D-CF59-B454-74D6-C4DA57BECAD5}"/>
              </a:ext>
            </a:extLst>
          </p:cNvPr>
          <p:cNvSpPr txBox="1"/>
          <p:nvPr/>
        </p:nvSpPr>
        <p:spPr>
          <a:xfrm>
            <a:off x="371476" y="1248882"/>
            <a:ext cx="11229974" cy="4724370"/>
          </a:xfrm>
          <a:prstGeom prst="rect">
            <a:avLst/>
          </a:prstGeom>
          <a:noFill/>
        </p:spPr>
        <p:txBody>
          <a:bodyPr wrap="square">
            <a:spAutoFit/>
          </a:bodyPr>
          <a:lstStyle/>
          <a:p>
            <a:pPr>
              <a:spcBef>
                <a:spcPts val="600"/>
              </a:spcBef>
            </a:pPr>
            <a:r>
              <a:rPr lang="it-IT" sz="2200" dirty="0">
                <a:solidFill>
                  <a:schemeClr val="accent1">
                    <a:lumMod val="50000"/>
                  </a:schemeClr>
                </a:solidFill>
                <a:latin typeface="Gill Sans MT" panose="020B0502020104020203" pitchFamily="34" charset="0"/>
              </a:rPr>
              <a:t>La </a:t>
            </a:r>
            <a:r>
              <a:rPr lang="it-IT" sz="2200" dirty="0">
                <a:solidFill>
                  <a:srgbClr val="00B050"/>
                </a:solidFill>
                <a:latin typeface="Gill Sans MT" panose="020B0502020104020203" pitchFamily="34" charset="0"/>
              </a:rPr>
              <a:t>diagnosi energetica, intesa come procedura sistematica finalizzata all’identificazione delle più efficaci opportunità di efficientamento</a:t>
            </a:r>
            <a:r>
              <a:rPr lang="it-IT" sz="2200" dirty="0">
                <a:solidFill>
                  <a:schemeClr val="accent1">
                    <a:lumMod val="50000"/>
                  </a:schemeClr>
                </a:solidFill>
                <a:latin typeface="Gill Sans MT" panose="020B0502020104020203" pitchFamily="34" charset="0"/>
              </a:rPr>
              <a:t>, rappresenta il principale strumento per il raggiungimento degli obiettivi energetici e ambientali: è bene pertanto conoscerne a fondo le linee guida, le procedure e i principi di base.</a:t>
            </a:r>
          </a:p>
          <a:p>
            <a:pPr>
              <a:spcBef>
                <a:spcPts val="600"/>
              </a:spcBef>
            </a:pPr>
            <a:r>
              <a:rPr lang="it-IT" sz="2200" dirty="0">
                <a:solidFill>
                  <a:schemeClr val="accent1">
                    <a:lumMod val="50000"/>
                  </a:schemeClr>
                </a:solidFill>
                <a:latin typeface="Gill Sans MT" panose="020B0502020104020203" pitchFamily="34" charset="0"/>
              </a:rPr>
              <a:t>Il nuovo pacchetto normativo </a:t>
            </a:r>
            <a:r>
              <a:rPr lang="it-IT" sz="2200" dirty="0">
                <a:solidFill>
                  <a:srgbClr val="00B050"/>
                </a:solidFill>
                <a:latin typeface="Gill Sans MT" panose="020B0502020104020203" pitchFamily="34" charset="0"/>
              </a:rPr>
              <a:t>UNI CEI EN 16247</a:t>
            </a:r>
            <a:r>
              <a:rPr lang="it-IT" sz="2200" dirty="0">
                <a:solidFill>
                  <a:schemeClr val="accent1">
                    <a:lumMod val="50000"/>
                  </a:schemeClr>
                </a:solidFill>
                <a:latin typeface="Gill Sans MT" panose="020B0502020104020203" pitchFamily="34" charset="0"/>
              </a:rPr>
              <a:t>, entrato in vigore il 17/11/2022 (</a:t>
            </a:r>
            <a:r>
              <a:rPr lang="it-IT" sz="2200" i="1" dirty="0">
                <a:solidFill>
                  <a:schemeClr val="accent1">
                    <a:lumMod val="50000"/>
                  </a:schemeClr>
                </a:solidFill>
                <a:latin typeface="Gill Sans MT" panose="020B0502020104020203" pitchFamily="34" charset="0"/>
              </a:rPr>
              <a:t>in sostituzione delle precedenti versioni 2012/2014</a:t>
            </a:r>
            <a:r>
              <a:rPr lang="it-IT" sz="2200" dirty="0">
                <a:solidFill>
                  <a:schemeClr val="accent1">
                    <a:lumMod val="50000"/>
                  </a:schemeClr>
                </a:solidFill>
                <a:latin typeface="Gill Sans MT" panose="020B0502020104020203" pitchFamily="34" charset="0"/>
              </a:rPr>
              <a:t>), affronta il tema delle diagnosi energetiche e costituisce il recepimento italiano della corrispondente normativa europea.</a:t>
            </a:r>
          </a:p>
          <a:p>
            <a:pPr>
              <a:spcBef>
                <a:spcPts val="600"/>
              </a:spcBef>
            </a:pPr>
            <a:r>
              <a:rPr lang="it-IT" sz="2200" dirty="0">
                <a:solidFill>
                  <a:schemeClr val="accent1">
                    <a:lumMod val="50000"/>
                  </a:schemeClr>
                </a:solidFill>
                <a:latin typeface="Gill Sans MT" panose="020B0502020104020203" pitchFamily="34" charset="0"/>
              </a:rPr>
              <a:t>Tale pacchetto si articola in cinque parti distinte, relative agli aspetti generali, agli edifici, ai processi, ai trasporti e alle competenze dell’auditor (</a:t>
            </a:r>
            <a:r>
              <a:rPr lang="it-IT" sz="2200" i="1" dirty="0">
                <a:solidFill>
                  <a:schemeClr val="accent1">
                    <a:lumMod val="50000"/>
                  </a:schemeClr>
                </a:solidFill>
                <a:latin typeface="Gill Sans MT" panose="020B0502020104020203" pitchFamily="34" charset="0"/>
              </a:rPr>
              <a:t>quest’ultima parte non sottoposta a revisione ma mantenuta nella sua versione 2015</a:t>
            </a:r>
            <a:r>
              <a:rPr lang="it-IT" sz="2200" dirty="0">
                <a:solidFill>
                  <a:schemeClr val="accent1">
                    <a:lumMod val="50000"/>
                  </a:schemeClr>
                </a:solidFill>
                <a:latin typeface="Gill Sans MT" panose="020B0502020104020203" pitchFamily="34" charset="0"/>
              </a:rPr>
              <a:t>).</a:t>
            </a:r>
          </a:p>
          <a:p>
            <a:pPr>
              <a:spcBef>
                <a:spcPts val="600"/>
              </a:spcBef>
            </a:pPr>
            <a:r>
              <a:rPr lang="it-IT" sz="2200" dirty="0">
                <a:solidFill>
                  <a:schemeClr val="accent1">
                    <a:lumMod val="50000"/>
                  </a:schemeClr>
                </a:solidFill>
                <a:latin typeface="Gill Sans MT" panose="020B0502020104020203" pitchFamily="34" charset="0"/>
              </a:rPr>
              <a:t>Nell’aggiornamento del pacchetto si è attribuita particolare enfasi ad aspetti quali la misurazione e la raccolta dei dati, oltreché all’armonizzazione dei vari documenti normativi e alla generalizzazione di alcuni temi fondanti, comuni alle varie tipologie di diagnosi.</a:t>
            </a:r>
          </a:p>
        </p:txBody>
      </p:sp>
    </p:spTree>
    <p:extLst>
      <p:ext uri="{BB962C8B-B14F-4D97-AF65-F5344CB8AC3E}">
        <p14:creationId xmlns:p14="http://schemas.microsoft.com/office/powerpoint/2010/main" val="147110941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28FB-CE5E-D53B-94BD-0B4BF2201DE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9FA82C8-E652-6741-5711-4356A22E94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E3E74933-7177-F1ED-E4F5-F3F2FC11D136}"/>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 -  Norme tecniche UNI CEI EN 16247</a:t>
            </a:r>
          </a:p>
        </p:txBody>
      </p:sp>
      <p:sp>
        <p:nvSpPr>
          <p:cNvPr id="5" name="CasellaDiTesto 4">
            <a:extLst>
              <a:ext uri="{FF2B5EF4-FFF2-40B4-BE49-F238E27FC236}">
                <a16:creationId xmlns:a16="http://schemas.microsoft.com/office/drawing/2014/main" id="{F605CB3E-A237-4427-63A3-0C10D015C4DC}"/>
              </a:ext>
            </a:extLst>
          </p:cNvPr>
          <p:cNvSpPr txBox="1"/>
          <p:nvPr/>
        </p:nvSpPr>
        <p:spPr>
          <a:xfrm>
            <a:off x="371476" y="1248882"/>
            <a:ext cx="11229974" cy="4832092"/>
          </a:xfrm>
          <a:prstGeom prst="rect">
            <a:avLst/>
          </a:prstGeom>
          <a:noFill/>
        </p:spPr>
        <p:txBody>
          <a:bodyPr wrap="square">
            <a:spAutoFit/>
          </a:bodyPr>
          <a:lstStyle/>
          <a:p>
            <a:pPr>
              <a:spcBef>
                <a:spcPts val="600"/>
              </a:spcBef>
            </a:pPr>
            <a:r>
              <a:rPr lang="it-IT" dirty="0">
                <a:solidFill>
                  <a:schemeClr val="accent1">
                    <a:lumMod val="50000"/>
                  </a:schemeClr>
                </a:solidFill>
                <a:latin typeface="Gill Sans MT" panose="020B0502020104020203" pitchFamily="34" charset="0"/>
              </a:rPr>
              <a:t>La serie </a:t>
            </a:r>
            <a:r>
              <a:rPr lang="it-IT" dirty="0">
                <a:solidFill>
                  <a:srgbClr val="00B050"/>
                </a:solidFill>
                <a:latin typeface="Gill Sans MT" panose="020B0502020104020203" pitchFamily="34" charset="0"/>
              </a:rPr>
              <a:t>UNI CEI EN 16247</a:t>
            </a:r>
            <a:r>
              <a:rPr lang="it-IT" dirty="0">
                <a:solidFill>
                  <a:schemeClr val="accent1">
                    <a:lumMod val="50000"/>
                  </a:schemeClr>
                </a:solidFill>
                <a:latin typeface="Gill Sans MT" panose="020B0502020104020203" pitchFamily="34" charset="0"/>
              </a:rPr>
              <a:t>, è articolata in 5 documenti operativi di cui </a:t>
            </a:r>
            <a:r>
              <a:rPr lang="it-IT" u="sng" dirty="0">
                <a:solidFill>
                  <a:schemeClr val="accent1">
                    <a:lumMod val="50000"/>
                  </a:schemeClr>
                </a:solidFill>
                <a:latin typeface="Gill Sans MT" panose="020B0502020104020203" pitchFamily="34" charset="0"/>
              </a:rPr>
              <a:t>di uso obbligatorio per i </a:t>
            </a:r>
            <a:r>
              <a:rPr lang="it-IT" b="1" dirty="0">
                <a:solidFill>
                  <a:schemeClr val="accent1">
                    <a:lumMod val="50000"/>
                  </a:schemeClr>
                </a:solidFill>
                <a:latin typeface="Gill Sans MT" panose="020B0502020104020203" pitchFamily="34" charset="0"/>
              </a:rPr>
              <a:t>tecnici incaricati della redazione della diagnosi</a:t>
            </a:r>
            <a:r>
              <a:rPr lang="it-IT" dirty="0">
                <a:solidFill>
                  <a:schemeClr val="accent1">
                    <a:lumMod val="50000"/>
                  </a:schemeClr>
                </a:solidFill>
                <a:latin typeface="Gill Sans MT" panose="020B0502020104020203" pitchFamily="34" charset="0"/>
              </a:rPr>
              <a:t>, per gli interventi agevolati dalla manifestazione di interesse, le seguenti:</a:t>
            </a:r>
          </a:p>
          <a:p>
            <a:pPr marL="457200" indent="-457200">
              <a:spcBef>
                <a:spcPts val="600"/>
              </a:spcBef>
              <a:buFont typeface="+mj-lt"/>
              <a:buAutoNum type="arabicParenR"/>
            </a:pPr>
            <a:r>
              <a:rPr lang="it-IT" u="sng" dirty="0">
                <a:solidFill>
                  <a:srgbClr val="00B050"/>
                </a:solidFill>
                <a:latin typeface="Gill Sans MT" panose="020B0502020104020203" pitchFamily="34" charset="0"/>
              </a:rPr>
              <a:t>UNI CEI EN 16247-1:2022</a:t>
            </a:r>
            <a:r>
              <a:rPr lang="it-IT" dirty="0">
                <a:solidFill>
                  <a:srgbClr val="00B050"/>
                </a:solidFill>
                <a:latin typeface="Gill Sans MT" panose="020B0502020104020203" pitchFamily="34" charset="0"/>
              </a:rPr>
              <a:t> - Diagnosi energetiche - Parte 1: Requisiti generali </a:t>
            </a:r>
            <a:r>
              <a:rPr lang="it-IT" dirty="0">
                <a:solidFill>
                  <a:schemeClr val="accent1">
                    <a:lumMod val="50000"/>
                  </a:schemeClr>
                </a:solidFill>
                <a:latin typeface="Gill Sans MT" panose="020B0502020104020203" pitchFamily="34" charset="0"/>
              </a:rPr>
              <a:t>– è una sorta di “matrice” comune, a cui le successive parti rimandano, definendo le caratteristiche e i requisiti di una </a:t>
            </a:r>
            <a:r>
              <a:rPr lang="it-IT" dirty="0">
                <a:solidFill>
                  <a:srgbClr val="00B050"/>
                </a:solidFill>
                <a:latin typeface="Gill Sans MT" panose="020B0502020104020203" pitchFamily="34" charset="0"/>
              </a:rPr>
              <a:t>diagnosi di “</a:t>
            </a:r>
            <a:r>
              <a:rPr lang="it-IT" u="sng" dirty="0">
                <a:solidFill>
                  <a:srgbClr val="00B050"/>
                </a:solidFill>
                <a:latin typeface="Gill Sans MT" panose="020B0502020104020203" pitchFamily="34" charset="0"/>
              </a:rPr>
              <a:t>buona qualità</a:t>
            </a:r>
            <a:r>
              <a:rPr lang="it-IT" dirty="0">
                <a:solidFill>
                  <a:srgbClr val="00B050"/>
                </a:solidFill>
                <a:latin typeface="Gill Sans MT" panose="020B0502020104020203" pitchFamily="34" charset="0"/>
              </a:rPr>
              <a:t>”</a:t>
            </a:r>
            <a:r>
              <a:rPr lang="it-IT" dirty="0">
                <a:solidFill>
                  <a:schemeClr val="accent1">
                    <a:lumMod val="50000"/>
                  </a:schemeClr>
                </a:solidFill>
                <a:latin typeface="Gill Sans MT" panose="020B0502020104020203" pitchFamily="34" charset="0"/>
              </a:rPr>
              <a:t>. La norma si applica </a:t>
            </a:r>
            <a:r>
              <a:rPr lang="it-IT" dirty="0">
                <a:solidFill>
                  <a:srgbClr val="00B050"/>
                </a:solidFill>
                <a:latin typeface="Gill Sans MT" panose="020B0502020104020203" pitchFamily="34" charset="0"/>
              </a:rPr>
              <a:t>a tutte le forme di istituzione/organizzazione </a:t>
            </a:r>
            <a:r>
              <a:rPr lang="it-IT" dirty="0">
                <a:solidFill>
                  <a:schemeClr val="accent1">
                    <a:lumMod val="50000"/>
                  </a:schemeClr>
                </a:solidFill>
                <a:latin typeface="Gill Sans MT" panose="020B0502020104020203" pitchFamily="34" charset="0"/>
              </a:rPr>
              <a:t>(</a:t>
            </a:r>
            <a:r>
              <a:rPr lang="it-IT" i="1" dirty="0">
                <a:solidFill>
                  <a:schemeClr val="accent1">
                    <a:lumMod val="50000"/>
                  </a:schemeClr>
                </a:solidFill>
                <a:latin typeface="Gill Sans MT" panose="020B0502020104020203" pitchFamily="34" charset="0"/>
              </a:rPr>
              <a:t>residenziali, commerciali, industriali, </a:t>
            </a:r>
            <a:r>
              <a:rPr lang="it-IT" i="1" dirty="0">
                <a:solidFill>
                  <a:srgbClr val="00B050"/>
                </a:solidFill>
                <a:latin typeface="Gill Sans MT" panose="020B0502020104020203" pitchFamily="34" charset="0"/>
              </a:rPr>
              <a:t>pubbliche</a:t>
            </a:r>
            <a:r>
              <a:rPr lang="it-IT" dirty="0">
                <a:solidFill>
                  <a:schemeClr val="accent1">
                    <a:lumMod val="50000"/>
                  </a:schemeClr>
                </a:solidFill>
                <a:latin typeface="Gill Sans MT" panose="020B0502020104020203" pitchFamily="34" charset="0"/>
              </a:rPr>
              <a:t>), </a:t>
            </a:r>
            <a:r>
              <a:rPr lang="it-IT" dirty="0">
                <a:solidFill>
                  <a:srgbClr val="00B050"/>
                </a:solidFill>
                <a:latin typeface="Gill Sans MT" panose="020B0502020104020203" pitchFamily="34" charset="0"/>
              </a:rPr>
              <a:t>a tutte le forme di energia e a tutti gli usi energetici</a:t>
            </a:r>
            <a:r>
              <a:rPr lang="it-IT" dirty="0">
                <a:solidFill>
                  <a:schemeClr val="accent1">
                    <a:lumMod val="50000"/>
                  </a:schemeClr>
                </a:solidFill>
                <a:latin typeface="Gill Sans MT" panose="020B0502020104020203" pitchFamily="34" charset="0"/>
              </a:rPr>
              <a:t>;</a:t>
            </a:r>
          </a:p>
          <a:p>
            <a:pPr marL="457200" indent="-457200">
              <a:spcBef>
                <a:spcPts val="600"/>
              </a:spcBef>
              <a:buFont typeface="+mj-lt"/>
              <a:buAutoNum type="arabicParenR"/>
            </a:pPr>
            <a:r>
              <a:rPr lang="it-IT" u="sng" dirty="0">
                <a:solidFill>
                  <a:srgbClr val="00B050"/>
                </a:solidFill>
                <a:latin typeface="Gill Sans MT" panose="020B0502020104020203" pitchFamily="34" charset="0"/>
              </a:rPr>
              <a:t>UNI CEI EN 16247-2:2022 - Diagnosi energetiche - Parte 2: Edifici</a:t>
            </a:r>
            <a:r>
              <a:rPr lang="it-IT" dirty="0">
                <a:solidFill>
                  <a:srgbClr val="00B050"/>
                </a:solidFill>
                <a:latin typeface="Gill Sans MT" panose="020B0502020104020203" pitchFamily="34" charset="0"/>
              </a:rPr>
              <a:t> </a:t>
            </a:r>
            <a:r>
              <a:rPr lang="it-IT" dirty="0">
                <a:solidFill>
                  <a:schemeClr val="accent1">
                    <a:lumMod val="50000"/>
                  </a:schemeClr>
                </a:solidFill>
                <a:latin typeface="Gill Sans MT" panose="020B0502020104020203" pitchFamily="34" charset="0"/>
              </a:rPr>
              <a:t>– definisce i requisiti, la metodologia e i prodotti di una diagnosi energetica per un edificio singolo o un gruppo di edifici. E' applicabile in abbinamento ed è ad essa supplementare, con la UNI CEI EN 16247-1 "Diagnosi energetiche - Parte 1: Requisiti generali". </a:t>
            </a:r>
            <a:r>
              <a:rPr lang="it-IT" u="sng" dirty="0">
                <a:solidFill>
                  <a:schemeClr val="accent1">
                    <a:lumMod val="50000"/>
                  </a:schemeClr>
                </a:solidFill>
                <a:latin typeface="Gill Sans MT" panose="020B0502020104020203" pitchFamily="34" charset="0"/>
              </a:rPr>
              <a:t>Questo documento fornisce requisiti addizionali alla UNI CEI EN 16247-1 e deve essere applicata contemporaneamente</a:t>
            </a:r>
            <a:r>
              <a:rPr lang="it-IT" dirty="0">
                <a:solidFill>
                  <a:schemeClr val="accent1">
                    <a:lumMod val="50000"/>
                  </a:schemeClr>
                </a:solidFill>
                <a:latin typeface="Gill Sans MT" panose="020B0502020104020203" pitchFamily="34" charset="0"/>
              </a:rPr>
              <a:t>.</a:t>
            </a:r>
          </a:p>
          <a:p>
            <a:pPr>
              <a:spcBef>
                <a:spcPts val="600"/>
              </a:spcBef>
            </a:pPr>
            <a:r>
              <a:rPr lang="it-IT" u="sng" dirty="0">
                <a:solidFill>
                  <a:srgbClr val="1F4E79"/>
                </a:solidFill>
                <a:latin typeface="Gill Sans MT" panose="020B0502020104020203" pitchFamily="34" charset="0"/>
              </a:rPr>
              <a:t>Per la selezione dei tecnici da incaricarsi della redazione della diagnosi si suggerisce al referente tecnico </a:t>
            </a:r>
            <a:r>
              <a:rPr lang="it-IT" b="1" u="sng" dirty="0">
                <a:solidFill>
                  <a:srgbClr val="00B050"/>
                </a:solidFill>
                <a:latin typeface="Gill Sans MT" panose="020B0502020104020203" pitchFamily="34" charset="0"/>
              </a:rPr>
              <a:t>RUP</a:t>
            </a:r>
            <a:r>
              <a:rPr lang="it-IT" u="sng" dirty="0">
                <a:solidFill>
                  <a:srgbClr val="1F4E79"/>
                </a:solidFill>
                <a:latin typeface="Gill Sans MT" panose="020B0502020104020203" pitchFamily="34" charset="0"/>
              </a:rPr>
              <a:t> del Beneficiario la consultazione della: </a:t>
            </a:r>
          </a:p>
          <a:p>
            <a:pPr marL="342900" indent="-342900">
              <a:spcBef>
                <a:spcPts val="600"/>
              </a:spcBef>
              <a:buFont typeface="+mj-lt"/>
              <a:buAutoNum type="arabicParenR" startAt="3"/>
            </a:pPr>
            <a:r>
              <a:rPr lang="it-IT" u="sng" dirty="0">
                <a:solidFill>
                  <a:srgbClr val="00B050"/>
                </a:solidFill>
                <a:latin typeface="Gill Sans MT" panose="020B0502020104020203" pitchFamily="34" charset="0"/>
              </a:rPr>
              <a:t>UNI CEI EN 16247-5:2015 - Diagnosi energetiche - Parte 5: Competenze dell'auditor energetico</a:t>
            </a:r>
            <a:r>
              <a:rPr lang="it-IT" dirty="0">
                <a:solidFill>
                  <a:schemeClr val="accent1">
                    <a:lumMod val="50000"/>
                  </a:schemeClr>
                </a:solidFill>
                <a:latin typeface="Gill Sans MT" panose="020B0502020104020203" pitchFamily="34" charset="0"/>
              </a:rPr>
              <a:t>: definisce i requisiti di competenza di un auditor energetico e può essere utilizzata, al fine di nominare un auditor energetico competente e per assicurare, applicandola insieme alle altre parti della serie EN 16247, </a:t>
            </a:r>
            <a:r>
              <a:rPr lang="it-IT" u="sng" dirty="0">
                <a:solidFill>
                  <a:schemeClr val="accent1">
                    <a:lumMod val="50000"/>
                  </a:schemeClr>
                </a:solidFill>
                <a:latin typeface="Gill Sans MT" panose="020B0502020104020203" pitchFamily="34" charset="0"/>
              </a:rPr>
              <a:t>un processo di diagnosi energetica di buona qualità</a:t>
            </a:r>
            <a:r>
              <a:rPr lang="it-IT" dirty="0">
                <a:solidFill>
                  <a:schemeClr val="accent1">
                    <a:lumMod val="50000"/>
                  </a:schemeClr>
                </a:solidFill>
                <a:latin typeface="Gill Sans MT" panose="020B0502020104020203" pitchFamily="34" charset="0"/>
              </a:rPr>
              <a:t>. </a:t>
            </a:r>
          </a:p>
        </p:txBody>
      </p:sp>
    </p:spTree>
    <p:extLst>
      <p:ext uri="{BB962C8B-B14F-4D97-AF65-F5344CB8AC3E}">
        <p14:creationId xmlns:p14="http://schemas.microsoft.com/office/powerpoint/2010/main" val="44124500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48978-95B4-7797-4D0E-90138C8BB31C}"/>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203905B4-93E2-BF68-0AC7-1EF031F585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9278" y="6162060"/>
            <a:ext cx="4591508" cy="541563"/>
          </a:xfrm>
          <a:prstGeom prst="rect">
            <a:avLst/>
          </a:prstGeom>
        </p:spPr>
      </p:pic>
      <p:sp>
        <p:nvSpPr>
          <p:cNvPr id="7" name="CasellaDiTesto 6">
            <a:extLst>
              <a:ext uri="{FF2B5EF4-FFF2-40B4-BE49-F238E27FC236}">
                <a16:creationId xmlns:a16="http://schemas.microsoft.com/office/drawing/2014/main" id="{1B2BD28D-473F-04FD-A3BF-AB395926153E}"/>
              </a:ext>
            </a:extLst>
          </p:cNvPr>
          <p:cNvSpPr txBox="1"/>
          <p:nvPr/>
        </p:nvSpPr>
        <p:spPr>
          <a:xfrm>
            <a:off x="293746" y="1530108"/>
            <a:ext cx="8726429" cy="4785926"/>
          </a:xfrm>
          <a:prstGeom prst="rect">
            <a:avLst/>
          </a:prstGeom>
          <a:noFill/>
        </p:spPr>
        <p:txBody>
          <a:bodyPr wrap="square">
            <a:spAutoFit/>
          </a:bodyPr>
          <a:lstStyle/>
          <a:p>
            <a:pPr>
              <a:spcBef>
                <a:spcPts val="600"/>
              </a:spcBef>
            </a:pPr>
            <a:r>
              <a:rPr lang="it-IT" sz="1900" dirty="0">
                <a:solidFill>
                  <a:schemeClr val="accent1">
                    <a:lumMod val="50000"/>
                  </a:schemeClr>
                </a:solidFill>
                <a:latin typeface="Gill Sans MT" panose="020B0502020104020203" pitchFamily="34" charset="0"/>
              </a:rPr>
              <a:t>Il nuovo </a:t>
            </a:r>
            <a:r>
              <a:rPr lang="it-IT" sz="1900" dirty="0">
                <a:solidFill>
                  <a:srgbClr val="00B050"/>
                </a:solidFill>
                <a:latin typeface="Gill Sans MT" panose="020B0502020104020203" pitchFamily="34" charset="0"/>
              </a:rPr>
              <a:t>Allegato B</a:t>
            </a:r>
            <a:r>
              <a:rPr lang="it-IT" sz="1900" dirty="0">
                <a:solidFill>
                  <a:schemeClr val="accent1">
                    <a:lumMod val="50000"/>
                  </a:schemeClr>
                </a:solidFill>
                <a:latin typeface="Gill Sans MT" panose="020B0502020104020203" pitchFamily="34" charset="0"/>
              </a:rPr>
              <a:t> alla norma UNI CEI EN 16247-1:2022 riporta gli esempi di </a:t>
            </a:r>
            <a:r>
              <a:rPr lang="it-IT" sz="1900" dirty="0">
                <a:solidFill>
                  <a:srgbClr val="00B050"/>
                </a:solidFill>
                <a:latin typeface="Gill Sans MT" panose="020B0502020104020203" pitchFamily="34" charset="0"/>
              </a:rPr>
              <a:t>livelli di audit energetico</a:t>
            </a:r>
            <a:r>
              <a:rPr lang="it-IT" sz="1900" dirty="0">
                <a:solidFill>
                  <a:schemeClr val="accent1">
                    <a:lumMod val="50000"/>
                  </a:schemeClr>
                </a:solidFill>
                <a:latin typeface="Gill Sans MT" panose="020B0502020104020203" pitchFamily="34" charset="0"/>
              </a:rPr>
              <a:t>. In tale allegato vengono definiti tre differenti livelli di audit, </a:t>
            </a:r>
            <a:r>
              <a:rPr lang="it-IT" sz="1900" u="sng" dirty="0">
                <a:solidFill>
                  <a:srgbClr val="00B050"/>
                </a:solidFill>
                <a:latin typeface="Gill Sans MT" panose="020B0502020104020203" pitchFamily="34" charset="0"/>
              </a:rPr>
              <a:t>in funzione delle esigenze dell’organizzazione</a:t>
            </a:r>
            <a:r>
              <a:rPr lang="it-IT" sz="1900" dirty="0">
                <a:solidFill>
                  <a:srgbClr val="00B050"/>
                </a:solidFill>
                <a:latin typeface="Gill Sans MT" panose="020B0502020104020203" pitchFamily="34" charset="0"/>
              </a:rPr>
              <a:t> </a:t>
            </a:r>
            <a:r>
              <a:rPr lang="it-IT" sz="1900" dirty="0">
                <a:solidFill>
                  <a:schemeClr val="accent1">
                    <a:lumMod val="50000"/>
                  </a:schemeClr>
                </a:solidFill>
                <a:latin typeface="Gill Sans MT" panose="020B0502020104020203" pitchFamily="34" charset="0"/>
              </a:rPr>
              <a:t>secondo lo schema di flusso di cui all’allegato A alla citata norma:</a:t>
            </a:r>
          </a:p>
          <a:p>
            <a:pPr marL="342900" indent="-342900">
              <a:spcBef>
                <a:spcPts val="600"/>
              </a:spcBef>
              <a:buFont typeface="Arial" panose="020B0604020202090204" pitchFamily="34" charset="0"/>
              <a:buChar char="•"/>
            </a:pPr>
            <a:r>
              <a:rPr lang="it-IT" sz="1900" u="sng" dirty="0">
                <a:solidFill>
                  <a:srgbClr val="00B050"/>
                </a:solidFill>
                <a:latin typeface="Gill Sans MT" panose="020B0502020104020203" pitchFamily="34" charset="0"/>
              </a:rPr>
              <a:t>primo livello</a:t>
            </a:r>
            <a:r>
              <a:rPr lang="it-IT" sz="1900" dirty="0">
                <a:solidFill>
                  <a:schemeClr val="accent1">
                    <a:lumMod val="50000"/>
                  </a:schemeClr>
                </a:solidFill>
                <a:latin typeface="Gill Sans MT" panose="020B0502020104020203" pitchFamily="34" charset="0"/>
              </a:rPr>
              <a:t>, costituente quello basilare, rappresenta il requisito di conformità alla norma UNI CEI EN 16247-1 (</a:t>
            </a:r>
            <a:r>
              <a:rPr lang="it-IT" sz="1900" i="1" dirty="0">
                <a:solidFill>
                  <a:schemeClr val="accent1">
                    <a:lumMod val="50000"/>
                  </a:schemeClr>
                </a:solidFill>
                <a:latin typeface="Gill Sans MT" panose="020B0502020104020203" pitchFamily="34" charset="0"/>
              </a:rPr>
              <a:t>i successivi livelli rappresentano invece requisiti aggiuntivi, facoltativi rispetto a quanto specificato nella norma</a:t>
            </a:r>
            <a:r>
              <a:rPr lang="it-IT" sz="1900" dirty="0">
                <a:solidFill>
                  <a:schemeClr val="accent1">
                    <a:lumMod val="50000"/>
                  </a:schemeClr>
                </a:solidFill>
                <a:latin typeface="Gill Sans MT" panose="020B0502020104020203" pitchFamily="34" charset="0"/>
              </a:rPr>
              <a:t>);</a:t>
            </a:r>
          </a:p>
          <a:p>
            <a:pPr marL="342900" indent="-342900">
              <a:spcBef>
                <a:spcPts val="600"/>
              </a:spcBef>
              <a:buFont typeface="Arial" panose="020B0604020202090204" pitchFamily="34" charset="0"/>
              <a:buChar char="•"/>
            </a:pPr>
            <a:r>
              <a:rPr lang="it-IT" sz="1900" u="sng" dirty="0">
                <a:solidFill>
                  <a:srgbClr val="00B050"/>
                </a:solidFill>
                <a:latin typeface="Gill Sans MT" panose="020B0502020104020203" pitchFamily="34" charset="0"/>
              </a:rPr>
              <a:t>secondo livello</a:t>
            </a:r>
            <a:r>
              <a:rPr lang="it-IT" sz="1900" dirty="0">
                <a:solidFill>
                  <a:srgbClr val="00B050"/>
                </a:solidFill>
                <a:latin typeface="Gill Sans MT" panose="020B0502020104020203" pitchFamily="34" charset="0"/>
              </a:rPr>
              <a:t> </a:t>
            </a:r>
            <a:r>
              <a:rPr lang="it-IT" sz="1900" dirty="0">
                <a:solidFill>
                  <a:schemeClr val="accent1">
                    <a:lumMod val="50000"/>
                  </a:schemeClr>
                </a:solidFill>
                <a:latin typeface="Gill Sans MT" panose="020B0502020104020203" pitchFamily="34" charset="0"/>
              </a:rPr>
              <a:t>ricomprende la misurazione dei consumi energetici più significativi, oltreché un’analisi maggiormente dettagliata;</a:t>
            </a:r>
          </a:p>
          <a:p>
            <a:pPr marL="342900" indent="-342900">
              <a:spcBef>
                <a:spcPts val="600"/>
              </a:spcBef>
              <a:buFont typeface="Arial" panose="020B0604020202090204" pitchFamily="34" charset="0"/>
              <a:buChar char="•"/>
            </a:pPr>
            <a:r>
              <a:rPr lang="it-IT" sz="1900" u="sng" dirty="0">
                <a:solidFill>
                  <a:srgbClr val="00B050"/>
                </a:solidFill>
                <a:latin typeface="Gill Sans MT" panose="020B0502020104020203" pitchFamily="34" charset="0"/>
              </a:rPr>
              <a:t>terzo livello</a:t>
            </a:r>
            <a:r>
              <a:rPr lang="it-IT" sz="1900" dirty="0">
                <a:solidFill>
                  <a:srgbClr val="00B050"/>
                </a:solidFill>
                <a:latin typeface="Gill Sans MT" panose="020B0502020104020203" pitchFamily="34" charset="0"/>
              </a:rPr>
              <a:t> </a:t>
            </a:r>
            <a:r>
              <a:rPr lang="it-IT" sz="1900" dirty="0">
                <a:solidFill>
                  <a:schemeClr val="accent1">
                    <a:lumMod val="50000"/>
                  </a:schemeClr>
                </a:solidFill>
                <a:latin typeface="Gill Sans MT" panose="020B0502020104020203" pitchFamily="34" charset="0"/>
              </a:rPr>
              <a:t>include, oltre alla misurazione di cui sopra, anche un’analisi finanziaria supportata da quotazioni accurate.</a:t>
            </a:r>
          </a:p>
          <a:p>
            <a:pPr>
              <a:spcBef>
                <a:spcPts val="600"/>
              </a:spcBef>
            </a:pPr>
            <a:r>
              <a:rPr lang="it-IT" sz="1900" dirty="0">
                <a:solidFill>
                  <a:schemeClr val="accent1">
                    <a:lumMod val="50000"/>
                  </a:schemeClr>
                </a:solidFill>
                <a:latin typeface="Gill Sans MT" panose="020B0502020104020203" pitchFamily="34" charset="0"/>
              </a:rPr>
              <a:t>È stato così eliminato il concetto di diagnosi con “</a:t>
            </a:r>
            <a:r>
              <a:rPr lang="it-IT" sz="1900" i="1" dirty="0">
                <a:solidFill>
                  <a:schemeClr val="accent1">
                    <a:lumMod val="50000"/>
                  </a:schemeClr>
                </a:solidFill>
                <a:latin typeface="Gill Sans MT" panose="020B0502020104020203" pitchFamily="34" charset="0"/>
              </a:rPr>
              <a:t>accuratezza leggera</a:t>
            </a:r>
            <a:r>
              <a:rPr lang="it-IT" sz="1900" dirty="0">
                <a:solidFill>
                  <a:schemeClr val="accent1">
                    <a:lumMod val="50000"/>
                  </a:schemeClr>
                </a:solidFill>
                <a:latin typeface="Gill Sans MT" panose="020B0502020104020203" pitchFamily="34" charset="0"/>
              </a:rPr>
              <a:t>”, talvolta foriero di criticità interpretative, che era invece presente nella precedente versione del pacchetto normativo (</a:t>
            </a:r>
            <a:r>
              <a:rPr lang="it-IT" sz="1900" i="1" dirty="0">
                <a:solidFill>
                  <a:schemeClr val="accent1">
                    <a:lumMod val="50000"/>
                  </a:schemeClr>
                </a:solidFill>
                <a:latin typeface="Gill Sans MT" panose="020B0502020104020203" pitchFamily="34" charset="0"/>
              </a:rPr>
              <a:t>UNI CEI EN 16247-2:2014, appendice C</a:t>
            </a:r>
            <a:r>
              <a:rPr lang="it-IT" sz="1900" dirty="0">
                <a:solidFill>
                  <a:schemeClr val="accent1">
                    <a:lumMod val="50000"/>
                  </a:schemeClr>
                </a:solidFill>
                <a:latin typeface="Gill Sans MT" panose="020B0502020104020203" pitchFamily="34" charset="0"/>
              </a:rPr>
              <a:t>)., relativo agli esempi di livelli di audit energetico. </a:t>
            </a:r>
          </a:p>
        </p:txBody>
      </p:sp>
      <p:sp>
        <p:nvSpPr>
          <p:cNvPr id="5" name="CasellaDiTesto 4">
            <a:extLst>
              <a:ext uri="{FF2B5EF4-FFF2-40B4-BE49-F238E27FC236}">
                <a16:creationId xmlns:a16="http://schemas.microsoft.com/office/drawing/2014/main" id="{7071B481-FD8C-ADAA-702D-07D5C7077F34}"/>
              </a:ext>
            </a:extLst>
          </p:cNvPr>
          <p:cNvSpPr txBox="1"/>
          <p:nvPr/>
        </p:nvSpPr>
        <p:spPr>
          <a:xfrm>
            <a:off x="293746" y="1142519"/>
            <a:ext cx="6096000" cy="430887"/>
          </a:xfrm>
          <a:prstGeom prst="rect">
            <a:avLst/>
          </a:prstGeom>
          <a:noFill/>
        </p:spPr>
        <p:txBody>
          <a:bodyPr wrap="square">
            <a:spAutoFit/>
          </a:bodyPr>
          <a:lstStyle/>
          <a:p>
            <a:pPr>
              <a:spcBef>
                <a:spcPts val="600"/>
              </a:spcBef>
            </a:pPr>
            <a:r>
              <a:rPr lang="it-IT" sz="2200" b="1" dirty="0">
                <a:solidFill>
                  <a:srgbClr val="00B050"/>
                </a:solidFill>
                <a:latin typeface="Gill Sans MT" panose="020B0502020104020203" pitchFamily="34" charset="0"/>
              </a:rPr>
              <a:t>Livelli di audit energetico</a:t>
            </a:r>
          </a:p>
        </p:txBody>
      </p:sp>
      <p:pic>
        <p:nvPicPr>
          <p:cNvPr id="1026" name="Picture 2">
            <a:extLst>
              <a:ext uri="{FF2B5EF4-FFF2-40B4-BE49-F238E27FC236}">
                <a16:creationId xmlns:a16="http://schemas.microsoft.com/office/drawing/2014/main" id="{C57AF3C7-D969-BBFD-7C9D-9E9C63614E3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064" t="3117" r="18293" b="3117"/>
          <a:stretch>
            <a:fillRect/>
          </a:stretch>
        </p:blipFill>
        <p:spPr bwMode="auto">
          <a:xfrm>
            <a:off x="9020175" y="1522834"/>
            <a:ext cx="2085818" cy="4413934"/>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arrotondato 7">
            <a:extLst>
              <a:ext uri="{FF2B5EF4-FFF2-40B4-BE49-F238E27FC236}">
                <a16:creationId xmlns:a16="http://schemas.microsoft.com/office/drawing/2014/main" id="{C73D3842-EA91-C7F9-5D99-2E9978761D31}"/>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 -  Norme tecniche UNI CEI EN 16247</a:t>
            </a:r>
          </a:p>
        </p:txBody>
      </p:sp>
    </p:spTree>
    <p:extLst>
      <p:ext uri="{BB962C8B-B14F-4D97-AF65-F5344CB8AC3E}">
        <p14:creationId xmlns:p14="http://schemas.microsoft.com/office/powerpoint/2010/main" val="231591138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08533-E471-EDD0-3F84-48BC67D9B67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B2740FDF-3D7E-B899-05D3-5D622342F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119624"/>
            <a:ext cx="4591508" cy="541563"/>
          </a:xfrm>
          <a:prstGeom prst="rect">
            <a:avLst/>
          </a:prstGeom>
        </p:spPr>
      </p:pic>
      <p:sp>
        <p:nvSpPr>
          <p:cNvPr id="8" name="Rettangolo arrotondato 7">
            <a:extLst>
              <a:ext uri="{FF2B5EF4-FFF2-40B4-BE49-F238E27FC236}">
                <a16:creationId xmlns:a16="http://schemas.microsoft.com/office/drawing/2014/main" id="{5440D29A-99C0-1330-67AF-8353262C1B62}"/>
              </a:ext>
            </a:extLst>
          </p:cNvPr>
          <p:cNvSpPr/>
          <p:nvPr/>
        </p:nvSpPr>
        <p:spPr>
          <a:xfrm>
            <a:off x="293746" y="213779"/>
            <a:ext cx="10364729" cy="710670"/>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 -  Norme tecniche UNI CEI EN 16247</a:t>
            </a:r>
          </a:p>
        </p:txBody>
      </p:sp>
      <p:sp>
        <p:nvSpPr>
          <p:cNvPr id="9" name="CasellaDiTesto 8">
            <a:extLst>
              <a:ext uri="{FF2B5EF4-FFF2-40B4-BE49-F238E27FC236}">
                <a16:creationId xmlns:a16="http://schemas.microsoft.com/office/drawing/2014/main" id="{FB36994E-3E7E-94AF-8F6F-D6678A36C6D9}"/>
              </a:ext>
            </a:extLst>
          </p:cNvPr>
          <p:cNvSpPr txBox="1"/>
          <p:nvPr/>
        </p:nvSpPr>
        <p:spPr>
          <a:xfrm>
            <a:off x="293745" y="924449"/>
            <a:ext cx="11382440" cy="430887"/>
          </a:xfrm>
          <a:prstGeom prst="rect">
            <a:avLst/>
          </a:prstGeom>
          <a:noFill/>
        </p:spPr>
        <p:txBody>
          <a:bodyPr wrap="square">
            <a:spAutoFit/>
          </a:bodyPr>
          <a:lstStyle/>
          <a:p>
            <a:pPr>
              <a:spcBef>
                <a:spcPts val="600"/>
              </a:spcBef>
            </a:pPr>
            <a:r>
              <a:rPr lang="it-IT" sz="2200" b="1" dirty="0">
                <a:solidFill>
                  <a:srgbClr val="00B050"/>
                </a:solidFill>
                <a:latin typeface="Gill Sans MT" panose="020B0502020104020203" pitchFamily="34" charset="0"/>
              </a:rPr>
              <a:t>Diagramma di flusso dettagliato </a:t>
            </a:r>
            <a:r>
              <a:rPr lang="it-IT" sz="1900" i="1" dirty="0">
                <a:solidFill>
                  <a:schemeClr val="accent1">
                    <a:lumMod val="50000"/>
                  </a:schemeClr>
                </a:solidFill>
                <a:latin typeface="Gill Sans MT" panose="020B0502020104020203" pitchFamily="34" charset="0"/>
              </a:rPr>
              <a:t>(</a:t>
            </a:r>
            <a:r>
              <a:rPr lang="it-IT" sz="1900" i="1" dirty="0">
                <a:solidFill>
                  <a:schemeClr val="accent1">
                    <a:lumMod val="50000"/>
                  </a:schemeClr>
                </a:solidFill>
                <a:latin typeface="Gill Sans MT" panose="020B0502020104020203" pitchFamily="34" charset="0"/>
                <a:hlinkClick r:id="rId4" action="ppaction://hlinkfile"/>
              </a:rPr>
              <a:t>Rif. Linee guida per le diagnosi energetiche degli edifici ENEA – GSE 2023</a:t>
            </a:r>
            <a:r>
              <a:rPr lang="it-IT" sz="1900" i="1" dirty="0">
                <a:solidFill>
                  <a:schemeClr val="accent1">
                    <a:lumMod val="50000"/>
                  </a:schemeClr>
                </a:solidFill>
                <a:latin typeface="Gill Sans MT" panose="020B0502020104020203" pitchFamily="34" charset="0"/>
              </a:rPr>
              <a:t>)</a:t>
            </a:r>
          </a:p>
        </p:txBody>
      </p:sp>
      <p:pic>
        <p:nvPicPr>
          <p:cNvPr id="11" name="Immagine 10">
            <a:extLst>
              <a:ext uri="{FF2B5EF4-FFF2-40B4-BE49-F238E27FC236}">
                <a16:creationId xmlns:a16="http://schemas.microsoft.com/office/drawing/2014/main" id="{2BDD5789-715D-680E-9986-950FC1FA0DCC}"/>
              </a:ext>
            </a:extLst>
          </p:cNvPr>
          <p:cNvPicPr>
            <a:picLocks noChangeAspect="1"/>
          </p:cNvPicPr>
          <p:nvPr/>
        </p:nvPicPr>
        <p:blipFill>
          <a:blip r:embed="rId5"/>
          <a:stretch>
            <a:fillRect/>
          </a:stretch>
        </p:blipFill>
        <p:spPr>
          <a:xfrm>
            <a:off x="1644563" y="1448856"/>
            <a:ext cx="7484857" cy="4764286"/>
          </a:xfrm>
          <a:prstGeom prst="rect">
            <a:avLst/>
          </a:prstGeom>
        </p:spPr>
      </p:pic>
    </p:spTree>
    <p:extLst>
      <p:ext uri="{BB962C8B-B14F-4D97-AF65-F5344CB8AC3E}">
        <p14:creationId xmlns:p14="http://schemas.microsoft.com/office/powerpoint/2010/main" val="93640087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2631C-2126-A1D8-A6AF-D5B58290C011}"/>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3FB7FD1A-ABC2-3C55-37DB-E26340D2116C}"/>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F33DE8E9-C990-A171-F555-6E73A815C2A6}"/>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BB5FCDBA-5CA5-5ED7-4C8A-2FAAE29F79EA}"/>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A168A880-5450-FDF0-F791-A2FE1C20028F}"/>
              </a:ext>
            </a:extLst>
          </p:cNvPr>
          <p:cNvPicPr>
            <a:picLocks noChangeAspect="1"/>
          </p:cNvPicPr>
          <p:nvPr/>
        </p:nvPicPr>
        <p:blipFill>
          <a:blip r:embed="rId3"/>
          <a:stretch>
            <a:fillRect/>
          </a:stretch>
        </p:blipFill>
        <p:spPr>
          <a:xfrm>
            <a:off x="359062" y="4115480"/>
            <a:ext cx="1479032" cy="1814424"/>
          </a:xfrm>
          <a:prstGeom prst="rect">
            <a:avLst/>
          </a:prstGeom>
          <a:ln w="12700">
            <a:miter lim="400000"/>
          </a:ln>
        </p:spPr>
      </p:pic>
      <p:pic>
        <p:nvPicPr>
          <p:cNvPr id="4" name="Immagine 3">
            <a:extLst>
              <a:ext uri="{FF2B5EF4-FFF2-40B4-BE49-F238E27FC236}">
                <a16:creationId xmlns:a16="http://schemas.microsoft.com/office/drawing/2014/main" id="{14A013AC-A149-4FFE-F8F0-F2CBA30811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08EBDA0-039A-CCAB-6434-49D5D2969F18}"/>
              </a:ext>
            </a:extLst>
          </p:cNvPr>
          <p:cNvSpPr/>
          <p:nvPr/>
        </p:nvSpPr>
        <p:spPr>
          <a:xfrm>
            <a:off x="2120956" y="2665875"/>
            <a:ext cx="8470844" cy="2554545"/>
          </a:xfrm>
          <a:prstGeom prst="rect">
            <a:avLst/>
          </a:prstGeom>
        </p:spPr>
        <p:txBody>
          <a:bodyPr wrap="square">
            <a:spAutoFit/>
          </a:bodyPr>
          <a:lstStyle/>
          <a:p>
            <a:pPr algn="ctr">
              <a:spcBef>
                <a:spcPts val="1200"/>
              </a:spcBef>
            </a:pPr>
            <a:r>
              <a:rPr lang="it-IT" sz="3200" i="1" dirty="0">
                <a:solidFill>
                  <a:schemeClr val="bg1"/>
                </a:solidFill>
                <a:latin typeface="Gill Sans MT" panose="020B0502020104020203" pitchFamily="34" charset="0"/>
              </a:rPr>
              <a:t>D.Lgs. 192/2005 e DM 26/06/2015 Requisiti Minimi</a:t>
            </a:r>
            <a:br>
              <a:rPr lang="it-IT" sz="3200" i="1" dirty="0">
                <a:solidFill>
                  <a:schemeClr val="bg1"/>
                </a:solidFill>
                <a:latin typeface="Gill Sans MT" panose="020B0502020104020203" pitchFamily="34" charset="0"/>
              </a:rPr>
            </a:br>
            <a:r>
              <a:rPr lang="it-IT" sz="3200" i="1" dirty="0">
                <a:solidFill>
                  <a:schemeClr val="bg1"/>
                </a:solidFill>
                <a:latin typeface="Gill Sans MT" panose="020B0502020104020203" pitchFamily="34" charset="0"/>
              </a:rPr>
              <a:t>Relazioni specialistiche impianti</a:t>
            </a:r>
            <a:br>
              <a:rPr lang="it-IT" sz="3200" i="1" dirty="0">
                <a:solidFill>
                  <a:schemeClr val="bg1"/>
                </a:solidFill>
                <a:latin typeface="Gill Sans MT" panose="020B0502020104020203" pitchFamily="34" charset="0"/>
              </a:rPr>
            </a:br>
            <a:r>
              <a:rPr lang="it-IT" sz="3200" i="1" dirty="0">
                <a:solidFill>
                  <a:schemeClr val="bg1"/>
                </a:solidFill>
                <a:latin typeface="Gill Sans MT" panose="020B0502020104020203" pitchFamily="34" charset="0"/>
              </a:rPr>
              <a:t>VV.FF. Testo coordinato della Nota 07/02/2012 - Guida per l’installazione degli impianti FV – Edizione anno 2012</a:t>
            </a:r>
            <a:endParaRPr lang="it-IT" sz="3000" dirty="0">
              <a:solidFill>
                <a:schemeClr val="bg1"/>
              </a:solidFill>
              <a:latin typeface="Gill Sans MT" panose="020B0502020104020203" pitchFamily="34" charset="0"/>
            </a:endParaRPr>
          </a:p>
        </p:txBody>
      </p:sp>
      <p:sp>
        <p:nvSpPr>
          <p:cNvPr id="5" name="Rettangolo arrotondato 7">
            <a:extLst>
              <a:ext uri="{FF2B5EF4-FFF2-40B4-BE49-F238E27FC236}">
                <a16:creationId xmlns:a16="http://schemas.microsoft.com/office/drawing/2014/main" id="{F3C2BF13-AE20-9EE5-7493-DB52F6AAE6D8}"/>
              </a:ext>
            </a:extLst>
          </p:cNvPr>
          <p:cNvSpPr/>
          <p:nvPr/>
        </p:nvSpPr>
        <p:spPr>
          <a:xfrm>
            <a:off x="438151" y="1358115"/>
            <a:ext cx="10516850"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FOCUS Contenuti specifici della progettazione </a:t>
            </a:r>
          </a:p>
        </p:txBody>
      </p:sp>
      <p:pic>
        <p:nvPicPr>
          <p:cNvPr id="158" name="Immagine" descr="Immagine">
            <a:extLst>
              <a:ext uri="{FF2B5EF4-FFF2-40B4-BE49-F238E27FC236}">
                <a16:creationId xmlns:a16="http://schemas.microsoft.com/office/drawing/2014/main" id="{C912064B-F5C1-FED2-494F-6ADAFF856F0D}"/>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389358793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F7C46-3F00-BD40-4797-EDE205C70D91}"/>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CA9AFE71-7610-E0A6-0A0C-7BE4EC4603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FB23EB0A-C3F5-2B60-47CF-C15C6AAFEAB0}"/>
              </a:ext>
            </a:extLst>
          </p:cNvPr>
          <p:cNvSpPr/>
          <p:nvPr/>
        </p:nvSpPr>
        <p:spPr>
          <a:xfrm>
            <a:off x="511444" y="1224966"/>
            <a:ext cx="10489931" cy="461665"/>
          </a:xfrm>
          <a:prstGeom prst="rect">
            <a:avLst/>
          </a:prstGeom>
        </p:spPr>
        <p:txBody>
          <a:bodyPr wrap="square">
            <a:spAutoFit/>
          </a:bodyPr>
          <a:lstStyle/>
          <a:p>
            <a:r>
              <a:rPr lang="it-IT" sz="2400" dirty="0">
                <a:solidFill>
                  <a:srgbClr val="00B050"/>
                </a:solidFill>
                <a:latin typeface="Gill Sans MT" panose="020B0502020104020203" pitchFamily="34" charset="0"/>
              </a:rPr>
              <a:t>FOCUS su alcuni aspetti operativi della Relazione Tecnica di progetto</a:t>
            </a:r>
            <a:endParaRPr lang="it-IT" sz="24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CC36A55F-C5B6-9D88-0706-632D59CE9F66}"/>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sp>
        <p:nvSpPr>
          <p:cNvPr id="8" name="CasellaDiTesto 7">
            <a:extLst>
              <a:ext uri="{FF2B5EF4-FFF2-40B4-BE49-F238E27FC236}">
                <a16:creationId xmlns:a16="http://schemas.microsoft.com/office/drawing/2014/main" id="{B9EA1376-3BAD-E697-7692-043122FA0872}"/>
              </a:ext>
            </a:extLst>
          </p:cNvPr>
          <p:cNvSpPr txBox="1"/>
          <p:nvPr/>
        </p:nvSpPr>
        <p:spPr>
          <a:xfrm>
            <a:off x="511444" y="1776352"/>
            <a:ext cx="10347056" cy="2462213"/>
          </a:xfrm>
          <a:prstGeom prst="rect">
            <a:avLst/>
          </a:prstGeom>
          <a:noFill/>
        </p:spPr>
        <p:txBody>
          <a:bodyPr wrap="square">
            <a:spAutoFit/>
          </a:bodyPr>
          <a:lstStyle/>
          <a:p>
            <a:pPr algn="just"/>
            <a:r>
              <a:rPr lang="it-IT" sz="2200" dirty="0">
                <a:solidFill>
                  <a:schemeClr val="accent1">
                    <a:lumMod val="50000"/>
                  </a:schemeClr>
                </a:solidFill>
                <a:latin typeface="Gill Sans MT" panose="020B0502020104020203" pitchFamily="34" charset="0"/>
              </a:rPr>
              <a:t>La </a:t>
            </a:r>
            <a:r>
              <a:rPr lang="it-IT" sz="2200" dirty="0">
                <a:solidFill>
                  <a:srgbClr val="00B050"/>
                </a:solidFill>
                <a:latin typeface="Gill Sans MT" panose="020B0502020104020203" pitchFamily="34" charset="0"/>
              </a:rPr>
              <a:t>Relazione Tecnica di progetto </a:t>
            </a:r>
            <a:r>
              <a:rPr lang="it-IT" sz="2200" dirty="0">
                <a:solidFill>
                  <a:schemeClr val="accent1">
                    <a:lumMod val="50000"/>
                  </a:schemeClr>
                </a:solidFill>
                <a:latin typeface="Gill Sans MT" panose="020B0502020104020203" pitchFamily="34" charset="0"/>
              </a:rPr>
              <a:t>redatta secondo gli schemi di cui </a:t>
            </a:r>
            <a:r>
              <a:rPr lang="it-IT" sz="2200" u="sng" dirty="0">
                <a:solidFill>
                  <a:schemeClr val="accent1">
                    <a:lumMod val="50000"/>
                  </a:schemeClr>
                </a:solidFill>
                <a:latin typeface="Gill Sans MT" panose="020B0502020104020203" pitchFamily="34" charset="0"/>
              </a:rPr>
              <a:t>all’Allegato I al DM 26/06/2015 </a:t>
            </a:r>
            <a:r>
              <a:rPr lang="it-IT" sz="2200" dirty="0">
                <a:solidFill>
                  <a:schemeClr val="accent1">
                    <a:lumMod val="50000"/>
                  </a:schemeClr>
                </a:solidFill>
                <a:latin typeface="Gill Sans MT" panose="020B0502020104020203" pitchFamily="34" charset="0"/>
              </a:rPr>
              <a:t>ai fini dell’applicazione delle prescrizioni e dei requisiti minimi di prestazione energetica negli edifici </a:t>
            </a:r>
            <a:r>
              <a:rPr lang="it-IT" sz="2200" dirty="0">
                <a:solidFill>
                  <a:srgbClr val="00B050"/>
                </a:solidFill>
                <a:latin typeface="Gill Sans MT" panose="020B0502020104020203" pitchFamily="34" charset="0"/>
              </a:rPr>
              <a:t>deve riguardare specificamente la tipologia di intervento di efficientamento</a:t>
            </a:r>
            <a:r>
              <a:rPr lang="it-IT" sz="2200" dirty="0">
                <a:solidFill>
                  <a:schemeClr val="accent1">
                    <a:lumMod val="50000"/>
                  </a:schemeClr>
                </a:solidFill>
                <a:latin typeface="Gill Sans MT" panose="020B0502020104020203" pitchFamily="34" charset="0"/>
              </a:rPr>
              <a:t> (ristrutturazione importante di secondo livello, di primo livello, NZEB) </a:t>
            </a:r>
            <a:r>
              <a:rPr lang="it-IT" sz="2200" dirty="0">
                <a:solidFill>
                  <a:srgbClr val="00B050"/>
                </a:solidFill>
                <a:latin typeface="Gill Sans MT" panose="020B0502020104020203" pitchFamily="34" charset="0"/>
              </a:rPr>
              <a:t>prevista</a:t>
            </a:r>
            <a:r>
              <a:rPr lang="it-IT" sz="2200" dirty="0">
                <a:solidFill>
                  <a:schemeClr val="accent1">
                    <a:lumMod val="50000"/>
                  </a:schemeClr>
                </a:solidFill>
                <a:latin typeface="Gill Sans MT" panose="020B0502020104020203" pitchFamily="34" charset="0"/>
              </a:rPr>
              <a:t> nella Scheda Tecnica allegata alla domanda presentata come caratterizzata nella Diagnosi  energetica. Il progetto esecutivo da redigersi e da porre a base di gara dovrà essere coerente con le risultanze della documentazione prima citata. </a:t>
            </a:r>
          </a:p>
        </p:txBody>
      </p:sp>
      <p:pic>
        <p:nvPicPr>
          <p:cNvPr id="9" name="Immagine 8">
            <a:extLst>
              <a:ext uri="{FF2B5EF4-FFF2-40B4-BE49-F238E27FC236}">
                <a16:creationId xmlns:a16="http://schemas.microsoft.com/office/drawing/2014/main" id="{6ECAEFE8-8976-888B-9AB3-9DBB4554DBCE}"/>
              </a:ext>
            </a:extLst>
          </p:cNvPr>
          <p:cNvPicPr>
            <a:picLocks noChangeAspect="1"/>
          </p:cNvPicPr>
          <p:nvPr/>
        </p:nvPicPr>
        <p:blipFill>
          <a:blip r:embed="rId4"/>
          <a:stretch>
            <a:fillRect/>
          </a:stretch>
        </p:blipFill>
        <p:spPr>
          <a:xfrm>
            <a:off x="511444" y="4711320"/>
            <a:ext cx="783849" cy="787582"/>
          </a:xfrm>
          <a:prstGeom prst="rect">
            <a:avLst/>
          </a:prstGeom>
        </p:spPr>
      </p:pic>
      <p:sp>
        <p:nvSpPr>
          <p:cNvPr id="13" name="CasellaDiTesto 12">
            <a:extLst>
              <a:ext uri="{FF2B5EF4-FFF2-40B4-BE49-F238E27FC236}">
                <a16:creationId xmlns:a16="http://schemas.microsoft.com/office/drawing/2014/main" id="{3EAB3E60-31D6-B970-507B-BD452077935D}"/>
              </a:ext>
            </a:extLst>
          </p:cNvPr>
          <p:cNvSpPr txBox="1"/>
          <p:nvPr/>
        </p:nvSpPr>
        <p:spPr>
          <a:xfrm>
            <a:off x="1399233" y="4237854"/>
            <a:ext cx="9020908" cy="1785104"/>
          </a:xfrm>
          <a:prstGeom prst="rect">
            <a:avLst/>
          </a:prstGeom>
          <a:noFill/>
        </p:spPr>
        <p:txBody>
          <a:bodyPr wrap="square">
            <a:spAutoFit/>
          </a:bodyPr>
          <a:lstStyle/>
          <a:p>
            <a:r>
              <a:rPr lang="it-IT" sz="2200" dirty="0">
                <a:solidFill>
                  <a:schemeClr val="accent1">
                    <a:lumMod val="50000"/>
                  </a:schemeClr>
                </a:solidFill>
                <a:latin typeface="Gill Sans MT" panose="020B0502020104020203" pitchFamily="34" charset="0"/>
              </a:rPr>
              <a:t>Si raccomanda pertanto, in sede progettuale, di fare </a:t>
            </a:r>
            <a:r>
              <a:rPr lang="it-IT" sz="2200" dirty="0">
                <a:solidFill>
                  <a:srgbClr val="00B050"/>
                </a:solidFill>
                <a:latin typeface="Gill Sans MT" panose="020B0502020104020203" pitchFamily="34" charset="0"/>
              </a:rPr>
              <a:t>espresso riferimento ai requisiti minimi da soddisfare in funzione del livello di intervento</a:t>
            </a:r>
            <a:r>
              <a:rPr lang="it-IT" sz="2200" dirty="0">
                <a:solidFill>
                  <a:schemeClr val="accent1">
                    <a:lumMod val="50000"/>
                  </a:schemeClr>
                </a:solidFill>
                <a:latin typeface="Gill Sans MT" panose="020B0502020104020203" pitchFamily="34" charset="0"/>
              </a:rPr>
              <a:t>.  A scopo di promemoria si riporta di seguito la tabella 4 di riepilogo di cui </a:t>
            </a:r>
            <a:r>
              <a:rPr lang="it-IT" sz="2200" b="1" dirty="0">
                <a:solidFill>
                  <a:schemeClr val="accent1">
                    <a:lumMod val="50000"/>
                  </a:schemeClr>
                </a:solidFill>
                <a:latin typeface="Gill Sans MT" panose="020B0502020104020203" pitchFamily="34" charset="0"/>
              </a:rPr>
              <a:t>all’</a:t>
            </a:r>
            <a:r>
              <a:rPr lang="it-IT" sz="2200" b="1" dirty="0">
                <a:solidFill>
                  <a:srgbClr val="00B050"/>
                </a:solidFill>
                <a:latin typeface="Gill Sans MT" panose="020B0502020104020203" pitchFamily="34" charset="0"/>
              </a:rPr>
              <a:t>Allegato 1 articoli 3 e 4 del DM 26/06/2015</a:t>
            </a:r>
            <a:r>
              <a:rPr lang="it-IT" sz="2200" dirty="0">
                <a:solidFill>
                  <a:srgbClr val="00B050"/>
                </a:solidFill>
                <a:latin typeface="Gill Sans MT" panose="020B0502020104020203" pitchFamily="34" charset="0"/>
              </a:rPr>
              <a:t> § 6.1 Prescrizioni, requisiti e verifiche in funzione della tipologia di intervento</a:t>
            </a:r>
            <a:endParaRPr lang="it-IT" sz="2200" dirty="0">
              <a:solidFill>
                <a:srgbClr val="00B050"/>
              </a:solidFill>
            </a:endParaRPr>
          </a:p>
        </p:txBody>
      </p:sp>
    </p:spTree>
    <p:extLst>
      <p:ext uri="{BB962C8B-B14F-4D97-AF65-F5344CB8AC3E}">
        <p14:creationId xmlns:p14="http://schemas.microsoft.com/office/powerpoint/2010/main" val="205330398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6F90B-1F75-7095-1A10-F291CD319E9C}"/>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F8972A5-383A-9A05-D1B8-016EC89D94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202766"/>
            <a:ext cx="4591508" cy="541563"/>
          </a:xfrm>
          <a:prstGeom prst="rect">
            <a:avLst/>
          </a:prstGeom>
        </p:spPr>
      </p:pic>
      <p:sp>
        <p:nvSpPr>
          <p:cNvPr id="3" name="Rettangolo 2">
            <a:extLst>
              <a:ext uri="{FF2B5EF4-FFF2-40B4-BE49-F238E27FC236}">
                <a16:creationId xmlns:a16="http://schemas.microsoft.com/office/drawing/2014/main" id="{7639FC8B-B50E-E0E8-80F8-4B5A786C04C9}"/>
              </a:ext>
            </a:extLst>
          </p:cNvPr>
          <p:cNvSpPr/>
          <p:nvPr/>
        </p:nvSpPr>
        <p:spPr>
          <a:xfrm>
            <a:off x="471251" y="769568"/>
            <a:ext cx="10489931" cy="461665"/>
          </a:xfrm>
          <a:prstGeom prst="rect">
            <a:avLst/>
          </a:prstGeom>
        </p:spPr>
        <p:txBody>
          <a:bodyPr wrap="square">
            <a:spAutoFit/>
          </a:bodyPr>
          <a:lstStyle/>
          <a:p>
            <a:r>
              <a:rPr lang="it-IT" sz="2400" dirty="0">
                <a:solidFill>
                  <a:srgbClr val="00B050"/>
                </a:solidFill>
                <a:latin typeface="Gill Sans MT" panose="020B0502020104020203" pitchFamily="34" charset="0"/>
              </a:rPr>
              <a:t>FOCUS su alcuni aspetti operativi della Relazione Tecnica di progetto</a:t>
            </a:r>
            <a:endParaRPr lang="it-IT" sz="24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A767A165-37C1-4D84-CA55-F3BE7FA0C565}"/>
              </a:ext>
            </a:extLst>
          </p:cNvPr>
          <p:cNvSpPr/>
          <p:nvPr/>
        </p:nvSpPr>
        <p:spPr>
          <a:xfrm>
            <a:off x="293746" y="213779"/>
            <a:ext cx="9718001" cy="555790"/>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graphicFrame>
        <p:nvGraphicFramePr>
          <p:cNvPr id="17" name="Tabella 16">
            <a:extLst>
              <a:ext uri="{FF2B5EF4-FFF2-40B4-BE49-F238E27FC236}">
                <a16:creationId xmlns:a16="http://schemas.microsoft.com/office/drawing/2014/main" id="{E31EA942-4B70-B991-71D0-F701DE1220CD}"/>
              </a:ext>
            </a:extLst>
          </p:cNvPr>
          <p:cNvGraphicFramePr>
            <a:graphicFrameLocks noGrp="1"/>
          </p:cNvGraphicFramePr>
          <p:nvPr/>
        </p:nvGraphicFramePr>
        <p:xfrm>
          <a:off x="567220" y="1209804"/>
          <a:ext cx="11057560" cy="4592397"/>
        </p:xfrm>
        <a:graphic>
          <a:graphicData uri="http://schemas.openxmlformats.org/drawingml/2006/table">
            <a:tbl>
              <a:tblPr>
                <a:tableStyleId>{16D9F66E-5EB9-4882-86FB-DCBF35E3C3E4}</a:tableStyleId>
              </a:tblPr>
              <a:tblGrid>
                <a:gridCol w="1620589">
                  <a:extLst>
                    <a:ext uri="{9D8B030D-6E8A-4147-A177-3AD203B41FA5}">
                      <a16:colId xmlns:a16="http://schemas.microsoft.com/office/drawing/2014/main" val="2590441164"/>
                    </a:ext>
                  </a:extLst>
                </a:gridCol>
                <a:gridCol w="3675454">
                  <a:extLst>
                    <a:ext uri="{9D8B030D-6E8A-4147-A177-3AD203B41FA5}">
                      <a16:colId xmlns:a16="http://schemas.microsoft.com/office/drawing/2014/main" val="4176426575"/>
                    </a:ext>
                  </a:extLst>
                </a:gridCol>
                <a:gridCol w="5761517">
                  <a:extLst>
                    <a:ext uri="{9D8B030D-6E8A-4147-A177-3AD203B41FA5}">
                      <a16:colId xmlns:a16="http://schemas.microsoft.com/office/drawing/2014/main" val="759291230"/>
                    </a:ext>
                  </a:extLst>
                </a:gridCol>
              </a:tblGrid>
              <a:tr h="218553">
                <a:tc>
                  <a:txBody>
                    <a:bodyPr/>
                    <a:lstStyle/>
                    <a:p>
                      <a:pPr algn="ctr" fontAlgn="ctr">
                        <a:buNone/>
                      </a:pPr>
                      <a:r>
                        <a:rPr lang="it-IT" sz="1200" b="1" u="none" strike="noStrike" dirty="0">
                          <a:solidFill>
                            <a:srgbClr val="000000"/>
                          </a:solidFill>
                          <a:effectLst/>
                          <a:latin typeface="Gill Sans MT" panose="020B0502020104020203" pitchFamily="34" charset="0"/>
                        </a:rPr>
                        <a:t>Tipologia di intervento</a:t>
                      </a:r>
                      <a:endParaRPr lang="it-IT" sz="1200" b="1" i="0" u="none" strike="noStrike" dirty="0">
                        <a:solidFill>
                          <a:srgbClr val="000000"/>
                        </a:solidFill>
                        <a:effectLst/>
                        <a:latin typeface="Gill Sans MT" panose="020B0502020104020203" pitchFamily="34" charset="0"/>
                      </a:endParaRPr>
                    </a:p>
                  </a:txBody>
                  <a:tcPr marL="6799" marR="6799" marT="6799" marB="0" anchor="ctr"/>
                </a:tc>
                <a:tc>
                  <a:txBody>
                    <a:bodyPr/>
                    <a:lstStyle/>
                    <a:p>
                      <a:pPr algn="ctr" fontAlgn="ctr">
                        <a:buNone/>
                      </a:pPr>
                      <a:r>
                        <a:rPr lang="it-IT" sz="1200" b="1" u="none" strike="noStrike" dirty="0">
                          <a:solidFill>
                            <a:srgbClr val="000000"/>
                          </a:solidFill>
                          <a:effectLst/>
                          <a:latin typeface="Gill Sans MT" panose="020B0502020104020203" pitchFamily="34" charset="0"/>
                        </a:rPr>
                        <a:t>Descrizione livelli di intervento</a:t>
                      </a:r>
                      <a:endParaRPr lang="it-IT" sz="1200" b="1" i="0" u="none" strike="noStrike" dirty="0">
                        <a:solidFill>
                          <a:srgbClr val="000000"/>
                        </a:solidFill>
                        <a:effectLst/>
                        <a:latin typeface="Gill Sans MT" panose="020B0502020104020203" pitchFamily="34" charset="0"/>
                      </a:endParaRPr>
                    </a:p>
                  </a:txBody>
                  <a:tcPr marL="6799" marR="6799" marT="6799" marB="0" anchor="ctr"/>
                </a:tc>
                <a:tc>
                  <a:txBody>
                    <a:bodyPr/>
                    <a:lstStyle/>
                    <a:p>
                      <a:pPr algn="ctr" fontAlgn="ctr">
                        <a:buNone/>
                      </a:pPr>
                      <a:r>
                        <a:rPr lang="it-IT" sz="1200" b="1" u="none" strike="noStrike" dirty="0">
                          <a:solidFill>
                            <a:srgbClr val="000000"/>
                          </a:solidFill>
                          <a:effectLst/>
                          <a:latin typeface="Gill Sans MT" panose="020B0502020104020203" pitchFamily="34" charset="0"/>
                        </a:rPr>
                        <a:t>Prescrizioni / Verifiche di legge</a:t>
                      </a:r>
                      <a:endParaRPr lang="it-IT" sz="1200" b="1" i="0" u="none" strike="noStrike" dirty="0">
                        <a:solidFill>
                          <a:srgbClr val="000000"/>
                        </a:solidFill>
                        <a:effectLst/>
                        <a:latin typeface="Gill Sans MT" panose="020B0502020104020203" pitchFamily="34" charset="0"/>
                      </a:endParaRPr>
                    </a:p>
                  </a:txBody>
                  <a:tcPr marL="6799" marR="6799" marT="6799" marB="0" anchor="ctr"/>
                </a:tc>
                <a:extLst>
                  <a:ext uri="{0D108BD9-81ED-4DB2-BD59-A6C34878D82A}">
                    <a16:rowId xmlns:a16="http://schemas.microsoft.com/office/drawing/2014/main" val="1321068166"/>
                  </a:ext>
                </a:extLst>
              </a:tr>
              <a:tr h="1092766">
                <a:tc>
                  <a:txBody>
                    <a:bodyPr/>
                    <a:lstStyle/>
                    <a:p>
                      <a:pPr marL="90488" lvl="1" indent="0" algn="ctr" fontAlgn="ctr">
                        <a:buNone/>
                      </a:pPr>
                      <a:r>
                        <a:rPr lang="it-IT" sz="1200" b="1" u="none" strike="noStrike" dirty="0">
                          <a:solidFill>
                            <a:srgbClr val="000000"/>
                          </a:solidFill>
                          <a:effectLst/>
                          <a:latin typeface="Gill Sans MT" panose="020B0502020104020203" pitchFamily="34" charset="0"/>
                        </a:rPr>
                        <a:t>Ristrutturazione importante di primo livello</a:t>
                      </a:r>
                      <a:endParaRPr lang="it-IT" sz="1200" b="1" i="0" u="none" strike="noStrike" dirty="0">
                        <a:solidFill>
                          <a:srgbClr val="000000"/>
                        </a:solidFill>
                        <a:effectLst/>
                        <a:latin typeface="Gill Sans MT" panose="020B0502020104020203" pitchFamily="34" charset="0"/>
                      </a:endParaRPr>
                    </a:p>
                  </a:txBody>
                  <a:tcPr marL="6799" marR="6799" marT="6799" marB="0" anchor="ctr"/>
                </a:tc>
                <a:tc>
                  <a:txBody>
                    <a:bodyPr/>
                    <a:lstStyle/>
                    <a:p>
                      <a:pPr algn="l" fontAlgn="ctr">
                        <a:buNone/>
                      </a:pPr>
                      <a:r>
                        <a:rPr lang="it-IT" sz="1200" b="0" u="none" strike="noStrike" dirty="0">
                          <a:solidFill>
                            <a:srgbClr val="000000"/>
                          </a:solidFill>
                          <a:effectLst/>
                          <a:latin typeface="Gill Sans MT" panose="020B0502020104020203" pitchFamily="34" charset="0"/>
                        </a:rPr>
                        <a:t>Intervento che interessa gli elementi e i componenti integrati costituenti l’involucro edilizio delimitanti un volume a temperatura controllata dall’ambiente esterno e da ambienti non climatizzati, con un incidenza superiore al 50% della superficie disperdente lorda complessiva dell’edificio e </a:t>
                      </a:r>
                      <a:r>
                        <a:rPr lang="it-IT" sz="1200" b="0" u="none" strike="noStrike" dirty="0">
                          <a:solidFill>
                            <a:srgbClr val="FF0000"/>
                          </a:solidFill>
                          <a:effectLst/>
                          <a:latin typeface="Gill Sans MT" panose="020B0502020104020203" pitchFamily="34" charset="0"/>
                        </a:rPr>
                        <a:t>comporta il </a:t>
                      </a:r>
                      <a:r>
                        <a:rPr lang="it-IT" sz="1200" b="0" u="sng" strike="noStrike" dirty="0">
                          <a:solidFill>
                            <a:srgbClr val="FF0000"/>
                          </a:solidFill>
                          <a:effectLst/>
                          <a:latin typeface="Gill Sans MT" panose="020B0502020104020203" pitchFamily="34" charset="0"/>
                        </a:rPr>
                        <a:t>rifacimento dell’impianto termico per il servizio di climatizzazione invernale e/o estiva</a:t>
                      </a:r>
                      <a:r>
                        <a:rPr lang="it-IT" sz="1200" b="0" u="none" strike="noStrike" dirty="0">
                          <a:solidFill>
                            <a:srgbClr val="FF0000"/>
                          </a:solidFill>
                          <a:effectLst/>
                          <a:latin typeface="Gill Sans MT" panose="020B0502020104020203" pitchFamily="34" charset="0"/>
                        </a:rPr>
                        <a:t> asservito all’intero edificio.</a:t>
                      </a:r>
                      <a:endParaRPr lang="it-IT" sz="1200" b="0" i="0" u="none" strike="noStrike" dirty="0">
                        <a:solidFill>
                          <a:srgbClr val="000000"/>
                        </a:solidFill>
                        <a:effectLst/>
                        <a:latin typeface="Gill Sans MT" panose="020B0502020104020203" pitchFamily="34" charset="0"/>
                      </a:endParaRPr>
                    </a:p>
                  </a:txBody>
                  <a:tcPr marL="6799" marR="6799" marT="6799" marB="0" anchor="ctr"/>
                </a:tc>
                <a:tc>
                  <a:txBody>
                    <a:bodyPr/>
                    <a:lstStyle/>
                    <a:p>
                      <a:pPr marL="90488" lvl="1" indent="0" algn="l" fontAlgn="ctr">
                        <a:buNone/>
                      </a:pPr>
                      <a:r>
                        <a:rPr lang="it-IT" sz="1200" b="0" u="none" strike="noStrike" dirty="0">
                          <a:solidFill>
                            <a:srgbClr val="000000"/>
                          </a:solidFill>
                          <a:effectLst/>
                          <a:latin typeface="Gill Sans MT" panose="020B0502020104020203" pitchFamily="34" charset="0"/>
                        </a:rPr>
                        <a:t>Rispetto di tutti i requisiti pertinenti di cui ai capitoli 2 e 3, limitatamente ai servizi coinvolti  (impianto/i).</a:t>
                      </a:r>
                      <a:endParaRPr lang="it-IT" sz="1200" b="0" i="0" u="none" strike="noStrike" dirty="0">
                        <a:solidFill>
                          <a:srgbClr val="000000"/>
                        </a:solidFill>
                        <a:effectLst/>
                        <a:latin typeface="Gill Sans MT" panose="020B0502020104020203" pitchFamily="34" charset="0"/>
                      </a:endParaRPr>
                    </a:p>
                  </a:txBody>
                  <a:tcPr marL="6799" marR="6799" marT="6799" marB="0" anchor="ctr"/>
                </a:tc>
                <a:extLst>
                  <a:ext uri="{0D108BD9-81ED-4DB2-BD59-A6C34878D82A}">
                    <a16:rowId xmlns:a16="http://schemas.microsoft.com/office/drawing/2014/main" val="3497339225"/>
                  </a:ext>
                </a:extLst>
              </a:tr>
              <a:tr h="2185532">
                <a:tc>
                  <a:txBody>
                    <a:bodyPr/>
                    <a:lstStyle/>
                    <a:p>
                      <a:pPr marL="90488" lvl="1" indent="0" algn="ctr" fontAlgn="ctr">
                        <a:buNone/>
                      </a:pPr>
                      <a:r>
                        <a:rPr lang="it-IT" sz="1200" b="1" u="none" strike="noStrike" dirty="0">
                          <a:solidFill>
                            <a:srgbClr val="000000"/>
                          </a:solidFill>
                          <a:effectLst/>
                          <a:latin typeface="Gill Sans MT" panose="020B0502020104020203" pitchFamily="34" charset="0"/>
                        </a:rPr>
                        <a:t>Ristrutturazione importante di secondo livello </a:t>
                      </a:r>
                    </a:p>
                    <a:p>
                      <a:pPr algn="l" fontAlgn="ctr">
                        <a:buNone/>
                      </a:pPr>
                      <a:endParaRPr lang="it-IT" sz="1200" b="1" i="0" u="none" strike="noStrike" dirty="0">
                        <a:solidFill>
                          <a:srgbClr val="000000"/>
                        </a:solidFill>
                        <a:effectLst/>
                        <a:latin typeface="Gill Sans MT" panose="020B0502020104020203" pitchFamily="34" charset="0"/>
                      </a:endParaRPr>
                    </a:p>
                  </a:txBody>
                  <a:tcPr marL="6799" marR="6799" marT="6799" marB="0" anchor="ctr"/>
                </a:tc>
                <a:tc>
                  <a:txBody>
                    <a:bodyPr/>
                    <a:lstStyle/>
                    <a:p>
                      <a:pPr algn="l" fontAlgn="ctr">
                        <a:buNone/>
                      </a:pPr>
                      <a:r>
                        <a:rPr lang="it-IT" sz="1200" b="0" u="none" strike="noStrike" dirty="0">
                          <a:solidFill>
                            <a:srgbClr val="000000"/>
                          </a:solidFill>
                          <a:effectLst/>
                          <a:latin typeface="Gill Sans MT" panose="020B0502020104020203" pitchFamily="34" charset="0"/>
                        </a:rPr>
                        <a:t>Intervento che interessa gli elementi e i componenti integrati costituenti l’involucro edilizio delimitanti un volume a temperatura controllata dall’ambiente esterno e da ambienti non climatizzati, con un incidenza superiore al 25 per cento della superficie disperdente lorda complessiva dell’edificio </a:t>
                      </a:r>
                      <a:r>
                        <a:rPr lang="it-IT" sz="1200" b="0" u="none" strike="noStrike" dirty="0">
                          <a:solidFill>
                            <a:srgbClr val="FF0000"/>
                          </a:solidFill>
                          <a:effectLst/>
                          <a:latin typeface="Gill Sans MT" panose="020B0502020104020203" pitchFamily="34" charset="0"/>
                        </a:rPr>
                        <a:t>e può interessare </a:t>
                      </a:r>
                      <a:r>
                        <a:rPr lang="it-IT" sz="1200" b="0" u="sng" strike="noStrike" dirty="0">
                          <a:solidFill>
                            <a:srgbClr val="FF0000"/>
                          </a:solidFill>
                          <a:effectLst/>
                          <a:latin typeface="Gill Sans MT" panose="020B0502020104020203" pitchFamily="34" charset="0"/>
                        </a:rPr>
                        <a:t>l’impianto termico per il servizio di climatizzazione invernale e/o estiva</a:t>
                      </a:r>
                      <a:r>
                        <a:rPr lang="it-IT" sz="1200" b="0" u="none" strike="noStrike" dirty="0">
                          <a:solidFill>
                            <a:srgbClr val="000000"/>
                          </a:solidFill>
                          <a:effectLst/>
                          <a:latin typeface="Gill Sans MT" panose="020B0502020104020203" pitchFamily="34" charset="0"/>
                        </a:rPr>
                        <a:t>;</a:t>
                      </a:r>
                      <a:endParaRPr lang="it-IT" sz="1200" b="0" i="0" u="none" strike="noStrike" dirty="0">
                        <a:solidFill>
                          <a:srgbClr val="000000"/>
                        </a:solidFill>
                        <a:effectLst/>
                        <a:latin typeface="Gill Sans MT" panose="020B0502020104020203" pitchFamily="34" charset="0"/>
                      </a:endParaRPr>
                    </a:p>
                  </a:txBody>
                  <a:tcPr marL="6799" marR="6799" marT="6799" marB="0" anchor="ctr"/>
                </a:tc>
                <a:tc>
                  <a:txBody>
                    <a:bodyPr/>
                    <a:lstStyle/>
                    <a:p>
                      <a:pPr marL="271463" lvl="1" indent="-180975" algn="l" fontAlgn="t">
                        <a:buNone/>
                      </a:pPr>
                      <a:r>
                        <a:rPr lang="it-IT" sz="1200" b="0" u="none" strike="noStrike" dirty="0">
                          <a:solidFill>
                            <a:srgbClr val="000000"/>
                          </a:solidFill>
                          <a:effectLst/>
                          <a:latin typeface="Gill Sans MT" panose="020B0502020104020203" pitchFamily="34" charset="0"/>
                        </a:rPr>
                        <a:t>Rispetto di tutti i requisiti pertinenti di cui ai capitoli  2, 4 e 5 e in particolare:</a:t>
                      </a:r>
                    </a:p>
                    <a:p>
                      <a:pPr marL="271463" lvl="1" indent="-180975" algn="l" fontAlgn="t">
                        <a:buFont typeface="Arial" panose="020B0604020202090204" pitchFamily="34" charset="0"/>
                        <a:buChar char="•"/>
                      </a:pPr>
                      <a:r>
                        <a:rPr lang="it-IT" sz="1200" b="0" u="none" strike="noStrike" dirty="0">
                          <a:solidFill>
                            <a:srgbClr val="000000"/>
                          </a:solidFill>
                          <a:effectLst/>
                          <a:latin typeface="Gill Sans MT" panose="020B0502020104020203" pitchFamily="34" charset="0"/>
                        </a:rPr>
                        <a:t>dei requisiti di trasmittanza termica limite di cui all’Appendice B delle porzioni e delle quote di elementi e componenti l’involucro dell’edificio interessati dai lavori di riqualificazione energetica;</a:t>
                      </a:r>
                    </a:p>
                    <a:p>
                      <a:pPr marL="271463" lvl="1" indent="-180975" algn="l" fontAlgn="t">
                        <a:buFont typeface="Arial" panose="020B0604020202090204" pitchFamily="34" charset="0"/>
                        <a:buChar char="•"/>
                      </a:pPr>
                      <a:r>
                        <a:rPr lang="it-IT" sz="1200" b="0" u="none" strike="noStrike" dirty="0">
                          <a:solidFill>
                            <a:srgbClr val="000000"/>
                          </a:solidFill>
                          <a:effectLst/>
                          <a:latin typeface="Gill Sans MT" panose="020B0502020104020203" pitchFamily="34" charset="0"/>
                        </a:rPr>
                        <a:t>dei requisiti minimi per gli impianti oggetto di intervento, se applicabile;</a:t>
                      </a:r>
                    </a:p>
                    <a:p>
                      <a:pPr marL="271463" lvl="1" indent="-180975" algn="l" fontAlgn="t">
                        <a:buFont typeface="Arial" panose="020B0604020202090204" pitchFamily="34" charset="0"/>
                        <a:buChar char="•"/>
                      </a:pPr>
                      <a:r>
                        <a:rPr lang="it-IT" sz="1200" b="0" u="none" strike="noStrike" dirty="0">
                          <a:solidFill>
                            <a:srgbClr val="000000"/>
                          </a:solidFill>
                          <a:effectLst/>
                          <a:latin typeface="Gill Sans MT" panose="020B0502020104020203" pitchFamily="34" charset="0"/>
                        </a:rPr>
                        <a:t>del  requisito relativo al coefficiente globale di scambio termico per trasmissione (H’T), di cui all’Appendice A, determinato per l’intera parete, comprensiva di tutti i componenti, su cui si è intervenuti. A titolo esemplificativo e non esaustivo:</a:t>
                      </a:r>
                    </a:p>
                    <a:p>
                      <a:pPr marL="728663" lvl="3" indent="-180975" algn="l" fontAlgn="t">
                        <a:buFont typeface="Gill Sans MT" panose="020B0502020104020203" pitchFamily="34" charset="0"/>
                        <a:buChar char="–"/>
                      </a:pPr>
                      <a:r>
                        <a:rPr lang="it-IT" sz="1200" b="0" u="none" strike="noStrike" dirty="0">
                          <a:solidFill>
                            <a:srgbClr val="000000"/>
                          </a:solidFill>
                          <a:effectLst/>
                          <a:latin typeface="Gill Sans MT" panose="020B0502020104020203" pitchFamily="34" charset="0"/>
                        </a:rPr>
                        <a:t>se    l’intervento    riguarda    una porzione        della        copertura dell’edificio,    la    verifica    del coefficiente  globale  di  scambio termico per trasmissione (H’T) si effettua  per  l’intera  porzione  di copertura;</a:t>
                      </a:r>
                    </a:p>
                    <a:p>
                      <a:pPr marL="728663" lvl="3" indent="-180975" algn="l" fontAlgn="t">
                        <a:buFont typeface="Gill Sans MT" panose="020B0502020104020203" pitchFamily="34" charset="0"/>
                        <a:buChar char="–"/>
                      </a:pPr>
                      <a:r>
                        <a:rPr lang="it-IT" sz="1200" b="0" u="none" strike="noStrike" dirty="0">
                          <a:solidFill>
                            <a:srgbClr val="000000"/>
                          </a:solidFill>
                          <a:effectLst/>
                          <a:latin typeface="Gill Sans MT" panose="020B0502020104020203" pitchFamily="34" charset="0"/>
                        </a:rPr>
                        <a:t>se    l’intervento    riguarda    una porzione   della   parete   verticale dell’edificio  esposta  a  nord,  la verifica  del  coefficiente  globale di      scambio      termico      per trasmissione (H’T) si effettua per l’intera     porzione     di     parete verticale esposta a nord.</a:t>
                      </a:r>
                      <a:endParaRPr lang="it-IT" sz="1200" b="0" i="0" u="none" strike="noStrike" dirty="0">
                        <a:solidFill>
                          <a:srgbClr val="000000"/>
                        </a:solidFill>
                        <a:effectLst/>
                        <a:latin typeface="Gill Sans MT" panose="020B0502020104020203" pitchFamily="34" charset="0"/>
                      </a:endParaRPr>
                    </a:p>
                  </a:txBody>
                  <a:tcPr marL="6799" marR="6799" marT="6799" marB="0"/>
                </a:tc>
                <a:extLst>
                  <a:ext uri="{0D108BD9-81ED-4DB2-BD59-A6C34878D82A}">
                    <a16:rowId xmlns:a16="http://schemas.microsoft.com/office/drawing/2014/main" val="1980204375"/>
                  </a:ext>
                </a:extLst>
              </a:tr>
            </a:tbl>
          </a:graphicData>
        </a:graphic>
      </p:graphicFrame>
      <p:pic>
        <p:nvPicPr>
          <p:cNvPr id="18" name="Immagine 17">
            <a:extLst>
              <a:ext uri="{FF2B5EF4-FFF2-40B4-BE49-F238E27FC236}">
                <a16:creationId xmlns:a16="http://schemas.microsoft.com/office/drawing/2014/main" id="{0649CE27-B6EC-F639-2FA9-0FDF90F63190}"/>
              </a:ext>
            </a:extLst>
          </p:cNvPr>
          <p:cNvPicPr>
            <a:picLocks noChangeAspect="1"/>
          </p:cNvPicPr>
          <p:nvPr/>
        </p:nvPicPr>
        <p:blipFill>
          <a:blip r:embed="rId4"/>
          <a:stretch>
            <a:fillRect/>
          </a:stretch>
        </p:blipFill>
        <p:spPr>
          <a:xfrm>
            <a:off x="1174016" y="4633461"/>
            <a:ext cx="268040" cy="270134"/>
          </a:xfrm>
          <a:prstGeom prst="rect">
            <a:avLst/>
          </a:prstGeom>
        </p:spPr>
      </p:pic>
      <p:pic>
        <p:nvPicPr>
          <p:cNvPr id="19" name="Immagine 18">
            <a:extLst>
              <a:ext uri="{FF2B5EF4-FFF2-40B4-BE49-F238E27FC236}">
                <a16:creationId xmlns:a16="http://schemas.microsoft.com/office/drawing/2014/main" id="{EED3A6F1-E47B-C670-6E6D-A48C961BF9CA}"/>
              </a:ext>
            </a:extLst>
          </p:cNvPr>
          <p:cNvPicPr>
            <a:picLocks noChangeAspect="1"/>
          </p:cNvPicPr>
          <p:nvPr/>
        </p:nvPicPr>
        <p:blipFill>
          <a:blip r:embed="rId5"/>
          <a:stretch>
            <a:fillRect/>
          </a:stretch>
        </p:blipFill>
        <p:spPr>
          <a:xfrm>
            <a:off x="563871" y="5880920"/>
            <a:ext cx="268247" cy="268247"/>
          </a:xfrm>
          <a:prstGeom prst="rect">
            <a:avLst/>
          </a:prstGeom>
        </p:spPr>
      </p:pic>
      <p:sp>
        <p:nvSpPr>
          <p:cNvPr id="21" name="CasellaDiTesto 20">
            <a:extLst>
              <a:ext uri="{FF2B5EF4-FFF2-40B4-BE49-F238E27FC236}">
                <a16:creationId xmlns:a16="http://schemas.microsoft.com/office/drawing/2014/main" id="{F0F01F97-F7DA-EE59-740F-380B0052B579}"/>
              </a:ext>
            </a:extLst>
          </p:cNvPr>
          <p:cNvSpPr txBox="1"/>
          <p:nvPr/>
        </p:nvSpPr>
        <p:spPr>
          <a:xfrm>
            <a:off x="832118" y="5780771"/>
            <a:ext cx="10792662" cy="430887"/>
          </a:xfrm>
          <a:prstGeom prst="rect">
            <a:avLst/>
          </a:prstGeom>
          <a:noFill/>
        </p:spPr>
        <p:txBody>
          <a:bodyPr wrap="square">
            <a:spAutoFit/>
          </a:bodyPr>
          <a:lstStyle/>
          <a:p>
            <a:r>
              <a:rPr lang="it-IT" sz="1100" b="1" dirty="0">
                <a:solidFill>
                  <a:srgbClr val="FF0000"/>
                </a:solidFill>
                <a:latin typeface="Gill Sans MT" panose="020B0502020104020203" pitchFamily="34" charset="0"/>
              </a:rPr>
              <a:t>Per la corretta interpretazione della ristrutturazione importante di secondo livello </a:t>
            </a:r>
            <a:r>
              <a:rPr lang="it-IT" sz="1100" dirty="0">
                <a:latin typeface="Gill Sans MT" panose="020B0502020104020203" pitchFamily="34" charset="0"/>
              </a:rPr>
              <a:t>si rimanda alle FAQ 2.17 e 2.18 MISE seconda serie </a:t>
            </a:r>
            <a:r>
              <a:rPr lang="it-IT" sz="1100" i="1" dirty="0">
                <a:latin typeface="Gill Sans MT" panose="020B0502020104020203" pitchFamily="34" charset="0"/>
                <a:hlinkClick r:id="rId6"/>
              </a:rPr>
              <a:t>CHIARIMENTI IN MATERIA DI EFFICIENZA ENERGETICA IN EDILIZIA</a:t>
            </a:r>
            <a:r>
              <a:rPr lang="it-IT" sz="1100" dirty="0">
                <a:latin typeface="Gill Sans MT" panose="020B0502020104020203" pitchFamily="34" charset="0"/>
              </a:rPr>
              <a:t> - Agosto 2016</a:t>
            </a:r>
          </a:p>
        </p:txBody>
      </p:sp>
    </p:spTree>
    <p:extLst>
      <p:ext uri="{BB962C8B-B14F-4D97-AF65-F5344CB8AC3E}">
        <p14:creationId xmlns:p14="http://schemas.microsoft.com/office/powerpoint/2010/main" val="351470439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25071-CDF7-8191-E414-325038F9F92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398DDEA-FD8D-68CB-35D3-74DC5286D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A0C3F8FB-A784-0A01-61A2-36C7096D98CC}"/>
              </a:ext>
            </a:extLst>
          </p:cNvPr>
          <p:cNvSpPr/>
          <p:nvPr/>
        </p:nvSpPr>
        <p:spPr>
          <a:xfrm>
            <a:off x="511444" y="1224966"/>
            <a:ext cx="10489931" cy="430887"/>
          </a:xfrm>
          <a:prstGeom prst="rect">
            <a:avLst/>
          </a:prstGeom>
        </p:spPr>
        <p:txBody>
          <a:bodyPr wrap="square">
            <a:spAutoFit/>
          </a:bodyPr>
          <a:lstStyle/>
          <a:p>
            <a:r>
              <a:rPr lang="it-IT" sz="2200" dirty="0">
                <a:solidFill>
                  <a:srgbClr val="00B050"/>
                </a:solidFill>
                <a:latin typeface="Gill Sans MT" panose="020B0502020104020203" pitchFamily="34" charset="0"/>
              </a:rPr>
              <a:t>FOCUS su alcuni aspetti operativi della Relazione Tecnica di progetto: </a:t>
            </a:r>
            <a:r>
              <a:rPr lang="it-IT" sz="2200" b="1" dirty="0">
                <a:solidFill>
                  <a:srgbClr val="00B050"/>
                </a:solidFill>
                <a:latin typeface="Gill Sans MT" panose="020B0502020104020203" pitchFamily="34" charset="0"/>
              </a:rPr>
              <a:t>Ponti termici</a:t>
            </a:r>
            <a:endParaRPr lang="it-IT" sz="2200" b="1"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18CF5EB2-477A-12AA-3778-751A86C52DD1}"/>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sp>
        <p:nvSpPr>
          <p:cNvPr id="8" name="CasellaDiTesto 7">
            <a:extLst>
              <a:ext uri="{FF2B5EF4-FFF2-40B4-BE49-F238E27FC236}">
                <a16:creationId xmlns:a16="http://schemas.microsoft.com/office/drawing/2014/main" id="{50B0426D-6C7B-2E17-F8BC-5E56BAD05653}"/>
              </a:ext>
            </a:extLst>
          </p:cNvPr>
          <p:cNvSpPr txBox="1"/>
          <p:nvPr/>
        </p:nvSpPr>
        <p:spPr>
          <a:xfrm>
            <a:off x="511444" y="1994407"/>
            <a:ext cx="10347056" cy="2877711"/>
          </a:xfrm>
          <a:prstGeom prst="rect">
            <a:avLst/>
          </a:prstGeom>
          <a:noFill/>
        </p:spPr>
        <p:txBody>
          <a:bodyPr wrap="square">
            <a:spAutoFit/>
          </a:bodyPr>
          <a:lstStyle/>
          <a:p>
            <a:pPr algn="just"/>
            <a:r>
              <a:rPr lang="it-IT" sz="2200" dirty="0">
                <a:solidFill>
                  <a:schemeClr val="accent1">
                    <a:lumMod val="50000"/>
                  </a:schemeClr>
                </a:solidFill>
                <a:latin typeface="Gill Sans MT" panose="020B0502020104020203" pitchFamily="34" charset="0"/>
              </a:rPr>
              <a:t>Il DM 26/06/2015 colloca le verifiche di condensazione interstiziale e rischio di muffa tra quelle “comuni a tutti gli ambiti di applicazione” quindi obbligatorie sempre, qualunque intervento si vada ad eseguire su un edificio.</a:t>
            </a:r>
          </a:p>
          <a:p>
            <a:pPr algn="just"/>
            <a:endParaRPr lang="it-IT" sz="2200" dirty="0">
              <a:solidFill>
                <a:schemeClr val="accent1">
                  <a:lumMod val="50000"/>
                </a:schemeClr>
              </a:solidFill>
              <a:latin typeface="Gill Sans MT" panose="020B0502020104020203" pitchFamily="34" charset="0"/>
            </a:endParaRPr>
          </a:p>
          <a:p>
            <a:pPr algn="just">
              <a:spcBef>
                <a:spcPts val="600"/>
              </a:spcBef>
            </a:pPr>
            <a:r>
              <a:rPr lang="it-IT" sz="2200" dirty="0">
                <a:solidFill>
                  <a:schemeClr val="accent1">
                    <a:lumMod val="50000"/>
                  </a:schemeClr>
                </a:solidFill>
                <a:latin typeface="Gill Sans MT" panose="020B0502020104020203" pitchFamily="34" charset="0"/>
              </a:rPr>
              <a:t>Particolare attenzione va riservata ai </a:t>
            </a:r>
            <a:r>
              <a:rPr lang="it-IT" sz="2200" u="sng" dirty="0">
                <a:solidFill>
                  <a:schemeClr val="accent1">
                    <a:lumMod val="50000"/>
                  </a:schemeClr>
                </a:solidFill>
                <a:latin typeface="Gill Sans MT" panose="020B0502020104020203" pitchFamily="34" charset="0"/>
              </a:rPr>
              <a:t>nodi di discontinuità geometrica o strutturale (di materiale)</a:t>
            </a:r>
            <a:r>
              <a:rPr lang="it-IT" sz="2200" dirty="0">
                <a:solidFill>
                  <a:schemeClr val="accent1">
                    <a:lumMod val="50000"/>
                  </a:schemeClr>
                </a:solidFill>
                <a:latin typeface="Gill Sans MT" panose="020B0502020104020203" pitchFamily="34" charset="0"/>
              </a:rPr>
              <a:t>: </a:t>
            </a:r>
            <a:r>
              <a:rPr lang="it-IT" sz="2200" u="sng" dirty="0">
                <a:solidFill>
                  <a:srgbClr val="00B050"/>
                </a:solidFill>
                <a:latin typeface="Gill Sans MT" panose="020B0502020104020203" pitchFamily="34" charset="0"/>
              </a:rPr>
              <a:t>ponti termici che debbono </a:t>
            </a:r>
            <a:r>
              <a:rPr lang="it-IT" sz="2200" b="1" u="sng" dirty="0">
                <a:solidFill>
                  <a:srgbClr val="00B050"/>
                </a:solidFill>
                <a:latin typeface="Gill Sans MT" panose="020B0502020104020203" pitchFamily="34" charset="0"/>
              </a:rPr>
              <a:t>obbligatoriamente</a:t>
            </a:r>
            <a:r>
              <a:rPr lang="it-IT" sz="2200" u="sng" dirty="0">
                <a:solidFill>
                  <a:srgbClr val="00B050"/>
                </a:solidFill>
                <a:latin typeface="Gill Sans MT" panose="020B0502020104020203" pitchFamily="34" charset="0"/>
              </a:rPr>
              <a:t> essere trattati e ricompresi quali strutture edilizie a se stanti</a:t>
            </a:r>
            <a:r>
              <a:rPr lang="it-IT" sz="2200" dirty="0">
                <a:solidFill>
                  <a:srgbClr val="00B050"/>
                </a:solidFill>
                <a:latin typeface="Gill Sans MT" panose="020B0502020104020203" pitchFamily="34" charset="0"/>
              </a:rPr>
              <a:t> e riportati nell’abaco dei componenti analizzati dalla relazione tecnica di progetto.</a:t>
            </a:r>
          </a:p>
        </p:txBody>
      </p:sp>
    </p:spTree>
    <p:extLst>
      <p:ext uri="{BB962C8B-B14F-4D97-AF65-F5344CB8AC3E}">
        <p14:creationId xmlns:p14="http://schemas.microsoft.com/office/powerpoint/2010/main" val="391778281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48E69-42D7-9A51-1808-A23E5904DEEC}"/>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2D1E689-7B7D-5C9D-3467-A80730ED80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847F195F-634F-AB16-C6A2-3738BF6464A8}"/>
              </a:ext>
            </a:extLst>
          </p:cNvPr>
          <p:cNvSpPr/>
          <p:nvPr/>
        </p:nvSpPr>
        <p:spPr>
          <a:xfrm>
            <a:off x="511444" y="1135245"/>
            <a:ext cx="10963774" cy="769441"/>
          </a:xfrm>
          <a:prstGeom prst="rect">
            <a:avLst/>
          </a:prstGeom>
        </p:spPr>
        <p:txBody>
          <a:bodyPr wrap="square">
            <a:spAutoFit/>
          </a:bodyPr>
          <a:lstStyle/>
          <a:p>
            <a:endParaRPr lang="it-IT" sz="2200" dirty="0">
              <a:solidFill>
                <a:srgbClr val="00B050"/>
              </a:solidFill>
              <a:latin typeface="Gill Sans MT" panose="020B0502020104020203" pitchFamily="34" charset="0"/>
            </a:endParaRPr>
          </a:p>
          <a:p>
            <a:r>
              <a:rPr lang="it-IT" sz="2200" dirty="0">
                <a:solidFill>
                  <a:srgbClr val="00B050"/>
                </a:solidFill>
                <a:latin typeface="Gill Sans MT" panose="020B0502020104020203" pitchFamily="34" charset="0"/>
              </a:rPr>
              <a:t>FOCUS su alcuni aspetti operativi della Relazione Tecnica di progetto: </a:t>
            </a:r>
            <a:r>
              <a:rPr lang="it-IT" sz="2200" b="1" dirty="0">
                <a:solidFill>
                  <a:srgbClr val="00B050"/>
                </a:solidFill>
                <a:latin typeface="Gill Sans MT" panose="020B0502020104020203" pitchFamily="34" charset="0"/>
              </a:rPr>
              <a:t>Ponti termici</a:t>
            </a:r>
            <a:endParaRPr lang="it-IT" sz="22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FD44B298-47EE-1F13-55F9-76CC45918D6B}"/>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sp>
        <p:nvSpPr>
          <p:cNvPr id="8" name="CasellaDiTesto 7">
            <a:extLst>
              <a:ext uri="{FF2B5EF4-FFF2-40B4-BE49-F238E27FC236}">
                <a16:creationId xmlns:a16="http://schemas.microsoft.com/office/drawing/2014/main" id="{14E5591E-E30D-BD43-953B-9AC9D0DCD53C}"/>
              </a:ext>
            </a:extLst>
          </p:cNvPr>
          <p:cNvSpPr txBox="1"/>
          <p:nvPr/>
        </p:nvSpPr>
        <p:spPr>
          <a:xfrm>
            <a:off x="293746" y="1904685"/>
            <a:ext cx="10925327" cy="4124206"/>
          </a:xfrm>
          <a:prstGeom prst="rect">
            <a:avLst/>
          </a:prstGeom>
          <a:noFill/>
        </p:spPr>
        <p:txBody>
          <a:bodyPr wrap="square">
            <a:spAutoFit/>
          </a:bodyPr>
          <a:lstStyle/>
          <a:p>
            <a:pPr algn="just">
              <a:spcBef>
                <a:spcPts val="600"/>
              </a:spcBef>
            </a:pPr>
            <a:r>
              <a:rPr lang="it-IT" sz="2100" dirty="0">
                <a:solidFill>
                  <a:schemeClr val="accent1">
                    <a:lumMod val="50000"/>
                  </a:schemeClr>
                </a:solidFill>
                <a:latin typeface="Gill Sans MT" panose="020B0502020104020203" pitchFamily="34" charset="0"/>
              </a:rPr>
              <a:t>Il calcolo dei ponti termici deve essere eseguito ai sensi della norma UNI TS 11300-1:2014 </a:t>
            </a:r>
            <a:r>
              <a:rPr lang="it-IT" sz="2100" i="1" dirty="0">
                <a:solidFill>
                  <a:schemeClr val="accent1">
                    <a:lumMod val="50000"/>
                  </a:schemeClr>
                </a:solidFill>
                <a:latin typeface="Gill Sans MT" panose="020B0502020104020203" pitchFamily="34" charset="0"/>
              </a:rPr>
              <a:t>“Prestazioni energetiche degli edifici – Parte 1: Determinazione del fabbisogno di energia termica dell’edificio per la climatizzazione estiva ed invernale” </a:t>
            </a:r>
            <a:r>
              <a:rPr lang="it-IT" sz="2100" dirty="0">
                <a:solidFill>
                  <a:schemeClr val="accent1">
                    <a:lumMod val="50000"/>
                  </a:schemeClr>
                </a:solidFill>
                <a:latin typeface="Gill Sans MT" panose="020B0502020104020203" pitchFamily="34" charset="0"/>
              </a:rPr>
              <a:t>che introduce il tema dei ponti termici e determina le modalità con cui devono essere calcolati, richiamando altre normative. </a:t>
            </a:r>
          </a:p>
          <a:p>
            <a:pPr algn="just">
              <a:spcBef>
                <a:spcPts val="600"/>
              </a:spcBef>
            </a:pPr>
            <a:r>
              <a:rPr lang="it-IT" sz="2100" dirty="0">
                <a:solidFill>
                  <a:schemeClr val="accent1">
                    <a:lumMod val="50000"/>
                  </a:schemeClr>
                </a:solidFill>
                <a:latin typeface="Gill Sans MT" panose="020B0502020104020203" pitchFamily="34" charset="0"/>
              </a:rPr>
              <a:t>Tale calcolo deve essere condotto secondo la </a:t>
            </a:r>
            <a:r>
              <a:rPr lang="it-IT" sz="2100" dirty="0">
                <a:solidFill>
                  <a:srgbClr val="00B050"/>
                </a:solidFill>
                <a:latin typeface="Gill Sans MT" panose="020B0502020104020203" pitchFamily="34" charset="0"/>
              </a:rPr>
              <a:t>UNI EN ISO 10211:2018 </a:t>
            </a:r>
            <a:r>
              <a:rPr lang="it-IT" sz="2100" i="1" dirty="0">
                <a:solidFill>
                  <a:schemeClr val="accent1">
                    <a:lumMod val="50000"/>
                  </a:schemeClr>
                </a:solidFill>
                <a:latin typeface="Gill Sans MT" panose="020B0502020104020203" pitchFamily="34" charset="0"/>
              </a:rPr>
              <a:t>“Ponti termici in edilizia – Flussi termici e temperature superficiali – Calcoli dettagliati”</a:t>
            </a:r>
            <a:r>
              <a:rPr lang="it-IT" sz="2100" dirty="0">
                <a:solidFill>
                  <a:schemeClr val="accent1">
                    <a:lumMod val="50000"/>
                  </a:schemeClr>
                </a:solidFill>
                <a:latin typeface="Gill Sans MT" panose="020B0502020104020203" pitchFamily="34" charset="0"/>
              </a:rPr>
              <a:t>, utilizzando il metodo di </a:t>
            </a:r>
            <a:r>
              <a:rPr lang="it-IT" sz="2100" dirty="0">
                <a:solidFill>
                  <a:srgbClr val="00B050"/>
                </a:solidFill>
                <a:latin typeface="Gill Sans MT" panose="020B0502020104020203" pitchFamily="34" charset="0"/>
              </a:rPr>
              <a:t>calcolo numerico tridimensionale delle zone ponte tramite simulazioni agli elementi finiti</a:t>
            </a:r>
            <a:r>
              <a:rPr lang="it-IT" sz="2100" dirty="0">
                <a:solidFill>
                  <a:schemeClr val="accent1">
                    <a:lumMod val="50000"/>
                  </a:schemeClr>
                </a:solidFill>
                <a:latin typeface="Gill Sans MT" panose="020B0502020104020203" pitchFamily="34" charset="0"/>
              </a:rPr>
              <a:t>.</a:t>
            </a:r>
          </a:p>
          <a:p>
            <a:pPr algn="just">
              <a:spcBef>
                <a:spcPts val="600"/>
              </a:spcBef>
            </a:pPr>
            <a:r>
              <a:rPr lang="it-IT" sz="2100" dirty="0">
                <a:solidFill>
                  <a:schemeClr val="accent1">
                    <a:lumMod val="50000"/>
                  </a:schemeClr>
                </a:solidFill>
                <a:latin typeface="Gill Sans MT" panose="020B0502020104020203" pitchFamily="34" charset="0"/>
              </a:rPr>
              <a:t>I progettisti dovranno corredare la relazione tecnica di progetto </a:t>
            </a:r>
            <a:r>
              <a:rPr lang="it-IT" sz="2100" u="sng" dirty="0">
                <a:solidFill>
                  <a:schemeClr val="accent1">
                    <a:lumMod val="50000"/>
                  </a:schemeClr>
                </a:solidFill>
                <a:latin typeface="Gill Sans MT" panose="020B0502020104020203" pitchFamily="34" charset="0"/>
              </a:rPr>
              <a:t>evidenziando nel repertorio delle strutture analizzate </a:t>
            </a:r>
            <a:r>
              <a:rPr lang="it-IT" sz="2100" i="1" dirty="0">
                <a:solidFill>
                  <a:schemeClr val="accent1">
                    <a:lumMod val="50000"/>
                  </a:schemeClr>
                </a:solidFill>
                <a:latin typeface="Gill Sans MT" panose="020B0502020104020203" pitchFamily="34" charset="0"/>
              </a:rPr>
              <a:t>(cfr. Allegato 1 DM 26/06/2025 § 8. Documentazione Allegata obbligatoria [ ] Tabelle con indicazione delle caratteristiche termiche, termo igrometriche …) </a:t>
            </a:r>
            <a:r>
              <a:rPr lang="it-IT" sz="2100" u="sng" dirty="0">
                <a:solidFill>
                  <a:schemeClr val="accent1">
                    <a:lumMod val="50000"/>
                  </a:schemeClr>
                </a:solidFill>
                <a:latin typeface="Gill Sans MT" panose="020B0502020104020203" pitchFamily="34" charset="0"/>
              </a:rPr>
              <a:t>i ponti termici e </a:t>
            </a:r>
            <a:r>
              <a:rPr lang="it-IT" sz="2100" dirty="0">
                <a:solidFill>
                  <a:schemeClr val="accent1">
                    <a:lumMod val="50000"/>
                  </a:schemeClr>
                </a:solidFill>
                <a:latin typeface="Gill Sans MT" panose="020B0502020104020203" pitchFamily="34" charset="0"/>
              </a:rPr>
              <a:t>corredando gli elaborati grafici di pertinenza del progetto esecutivo con </a:t>
            </a:r>
            <a:r>
              <a:rPr lang="it-IT" sz="2100" u="sng" dirty="0">
                <a:solidFill>
                  <a:schemeClr val="accent1">
                    <a:lumMod val="50000"/>
                  </a:schemeClr>
                </a:solidFill>
                <a:latin typeface="Gill Sans MT" panose="020B0502020104020203" pitchFamily="34" charset="0"/>
              </a:rPr>
              <a:t>le soluzioni costruttive sviluppate per la mitigazione degli stessi.</a:t>
            </a:r>
          </a:p>
        </p:txBody>
      </p:sp>
    </p:spTree>
    <p:extLst>
      <p:ext uri="{BB962C8B-B14F-4D97-AF65-F5344CB8AC3E}">
        <p14:creationId xmlns:p14="http://schemas.microsoft.com/office/powerpoint/2010/main" val="64558681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6BEF9-1FB6-6821-D023-8652205AE94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2E5C963-6E8A-ADC2-0239-B9B1995865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0B43D1C-0311-7795-AA4A-4896D2A216FA}"/>
              </a:ext>
            </a:extLst>
          </p:cNvPr>
          <p:cNvSpPr/>
          <p:nvPr/>
        </p:nvSpPr>
        <p:spPr>
          <a:xfrm>
            <a:off x="511444" y="1135245"/>
            <a:ext cx="10963774" cy="430887"/>
          </a:xfrm>
          <a:prstGeom prst="rect">
            <a:avLst/>
          </a:prstGeom>
        </p:spPr>
        <p:txBody>
          <a:bodyPr wrap="square">
            <a:spAutoFit/>
          </a:bodyPr>
          <a:lstStyle/>
          <a:p>
            <a:r>
              <a:rPr lang="it-IT" sz="2200" dirty="0">
                <a:solidFill>
                  <a:srgbClr val="00B050"/>
                </a:solidFill>
                <a:latin typeface="Gill Sans MT" panose="020B0502020104020203" pitchFamily="34" charset="0"/>
              </a:rPr>
              <a:t>FOCUS su alcuni aspetti operativi della Relazione Tecnica di progetto: </a:t>
            </a:r>
            <a:r>
              <a:rPr lang="it-IT" sz="2200" b="1" dirty="0">
                <a:solidFill>
                  <a:srgbClr val="00B050"/>
                </a:solidFill>
                <a:latin typeface="Gill Sans MT" panose="020B0502020104020203" pitchFamily="34" charset="0"/>
              </a:rPr>
              <a:t>Ponti termici</a:t>
            </a:r>
            <a:endParaRPr lang="it-IT" sz="22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40863B61-7173-CC52-29F6-A92FA04AD944}"/>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pic>
        <p:nvPicPr>
          <p:cNvPr id="9" name="Immagine 8">
            <a:extLst>
              <a:ext uri="{FF2B5EF4-FFF2-40B4-BE49-F238E27FC236}">
                <a16:creationId xmlns:a16="http://schemas.microsoft.com/office/drawing/2014/main" id="{C7E1E90B-0226-D5C9-53CC-F3B37D58B192}"/>
              </a:ext>
            </a:extLst>
          </p:cNvPr>
          <p:cNvPicPr>
            <a:picLocks noChangeAspect="1"/>
          </p:cNvPicPr>
          <p:nvPr/>
        </p:nvPicPr>
        <p:blipFill>
          <a:blip r:embed="rId4"/>
          <a:stretch>
            <a:fillRect/>
          </a:stretch>
        </p:blipFill>
        <p:spPr>
          <a:xfrm>
            <a:off x="6221227" y="2249054"/>
            <a:ext cx="5178353" cy="3670584"/>
          </a:xfrm>
          <a:prstGeom prst="rect">
            <a:avLst/>
          </a:prstGeom>
        </p:spPr>
      </p:pic>
      <p:pic>
        <p:nvPicPr>
          <p:cNvPr id="5" name="Immagine 4">
            <a:extLst>
              <a:ext uri="{FF2B5EF4-FFF2-40B4-BE49-F238E27FC236}">
                <a16:creationId xmlns:a16="http://schemas.microsoft.com/office/drawing/2014/main" id="{F439EEDC-CB13-9170-9461-01DFDBD6B5A9}"/>
              </a:ext>
            </a:extLst>
          </p:cNvPr>
          <p:cNvPicPr>
            <a:picLocks noChangeAspect="1"/>
          </p:cNvPicPr>
          <p:nvPr/>
        </p:nvPicPr>
        <p:blipFill>
          <a:blip r:embed="rId5"/>
          <a:srcRect r="23100" b="8109"/>
          <a:stretch>
            <a:fillRect/>
          </a:stretch>
        </p:blipFill>
        <p:spPr>
          <a:xfrm flipH="1">
            <a:off x="1045024" y="2198318"/>
            <a:ext cx="3677700" cy="3792545"/>
          </a:xfrm>
          <a:prstGeom prst="rect">
            <a:avLst/>
          </a:prstGeom>
        </p:spPr>
      </p:pic>
      <p:sp>
        <p:nvSpPr>
          <p:cNvPr id="12" name="Rettangolo 11">
            <a:extLst>
              <a:ext uri="{FF2B5EF4-FFF2-40B4-BE49-F238E27FC236}">
                <a16:creationId xmlns:a16="http://schemas.microsoft.com/office/drawing/2014/main" id="{D66F58A1-C945-0D38-493D-2D1BD7539174}"/>
              </a:ext>
            </a:extLst>
          </p:cNvPr>
          <p:cNvSpPr/>
          <p:nvPr/>
        </p:nvSpPr>
        <p:spPr>
          <a:xfrm>
            <a:off x="511444" y="1646933"/>
            <a:ext cx="5396987" cy="646331"/>
          </a:xfrm>
          <a:prstGeom prst="rect">
            <a:avLst/>
          </a:prstGeom>
        </p:spPr>
        <p:txBody>
          <a:bodyPr wrap="square">
            <a:spAutoFit/>
          </a:bodyPr>
          <a:lstStyle/>
          <a:p>
            <a:r>
              <a:rPr lang="it-IT" dirty="0">
                <a:solidFill>
                  <a:schemeClr val="accent1">
                    <a:lumMod val="50000"/>
                  </a:schemeClr>
                </a:solidFill>
                <a:latin typeface="Gill Sans MT" panose="020B0502020104020203" pitchFamily="34" charset="0"/>
              </a:rPr>
              <a:t>Analisi FEM ponti termici Allegati Schede tecniche Relazione di progetto</a:t>
            </a:r>
          </a:p>
        </p:txBody>
      </p:sp>
      <p:sp>
        <p:nvSpPr>
          <p:cNvPr id="13" name="Rettangolo 12">
            <a:extLst>
              <a:ext uri="{FF2B5EF4-FFF2-40B4-BE49-F238E27FC236}">
                <a16:creationId xmlns:a16="http://schemas.microsoft.com/office/drawing/2014/main" id="{1EB64D33-0722-2ADA-BD97-674C4602409F}"/>
              </a:ext>
            </a:extLst>
          </p:cNvPr>
          <p:cNvSpPr/>
          <p:nvPr/>
        </p:nvSpPr>
        <p:spPr>
          <a:xfrm>
            <a:off x="6111909" y="1646933"/>
            <a:ext cx="5396987" cy="646331"/>
          </a:xfrm>
          <a:prstGeom prst="rect">
            <a:avLst/>
          </a:prstGeom>
        </p:spPr>
        <p:txBody>
          <a:bodyPr wrap="square">
            <a:spAutoFit/>
          </a:bodyPr>
          <a:lstStyle/>
          <a:p>
            <a:r>
              <a:rPr lang="it-IT" dirty="0">
                <a:solidFill>
                  <a:schemeClr val="accent1">
                    <a:lumMod val="50000"/>
                  </a:schemeClr>
                </a:solidFill>
                <a:latin typeface="Gill Sans MT" panose="020B0502020104020203" pitchFamily="34" charset="0"/>
              </a:rPr>
              <a:t>Elaborati grafici progetto esecutivo: abaco componenti soluzione costruttiva</a:t>
            </a:r>
          </a:p>
        </p:txBody>
      </p:sp>
    </p:spTree>
    <p:extLst>
      <p:ext uri="{BB962C8B-B14F-4D97-AF65-F5344CB8AC3E}">
        <p14:creationId xmlns:p14="http://schemas.microsoft.com/office/powerpoint/2010/main" val="244395506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2F45E-87A8-17CC-4263-6452514AFE2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633E9C7F-7166-D436-0629-94FA8BBE88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841F2C10-6FAB-2275-6E08-8E8C78327188}"/>
              </a:ext>
            </a:extLst>
          </p:cNvPr>
          <p:cNvSpPr/>
          <p:nvPr/>
        </p:nvSpPr>
        <p:spPr>
          <a:xfrm>
            <a:off x="410198" y="344781"/>
            <a:ext cx="10417323" cy="6251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400" b="1" dirty="0">
                <a:solidFill>
                  <a:srgbClr val="00B050"/>
                </a:solidFill>
                <a:latin typeface="Gill Sans MT" panose="020B0502020104020203" pitchFamily="34" charset="0"/>
              </a:rPr>
              <a:t>Numero interventi per tipologia di efficientamento proposta</a:t>
            </a:r>
            <a:endParaRPr lang="it-IT" sz="2600" b="1" dirty="0">
              <a:solidFill>
                <a:srgbClr val="0070C0"/>
              </a:solidFill>
              <a:latin typeface="Gill Sans MT" panose="020B0502020104020203" pitchFamily="34" charset="0"/>
            </a:endParaRPr>
          </a:p>
        </p:txBody>
      </p:sp>
      <p:sp>
        <p:nvSpPr>
          <p:cNvPr id="5" name="Rectangle 1">
            <a:extLst>
              <a:ext uri="{FF2B5EF4-FFF2-40B4-BE49-F238E27FC236}">
                <a16:creationId xmlns:a16="http://schemas.microsoft.com/office/drawing/2014/main" id="{90C909A6-C337-EC2D-7055-29901F06DEB0}"/>
              </a:ext>
            </a:extLst>
          </p:cNvPr>
          <p:cNvSpPr>
            <a:spLocks noChangeArrowheads="1"/>
          </p:cNvSpPr>
          <p:nvPr/>
        </p:nvSpPr>
        <p:spPr bwMode="auto">
          <a:xfrm>
            <a:off x="0" y="-9927"/>
            <a:ext cx="18473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700" b="0" i="0" u="none" strike="noStrike" cap="none" normalizeH="0" baseline="0" dirty="0">
                <a:ln>
                  <a:noFill/>
                </a:ln>
                <a:solidFill>
                  <a:srgbClr val="000033"/>
                </a:solidFill>
                <a:effectLst/>
                <a:latin typeface="Arial" panose="020B0604020202020204" pitchFamily="34" charset="0"/>
                <a:ea typeface="Aptos" panose="020B0004020202020204" pitchFamily="34" charset="0"/>
                <a:cs typeface="Arial" panose="020B0604020202020204" pitchFamily="34" charset="0"/>
              </a:rPr>
            </a:b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8" name="Immagine 7">
            <a:extLst>
              <a:ext uri="{FF2B5EF4-FFF2-40B4-BE49-F238E27FC236}">
                <a16:creationId xmlns:a16="http://schemas.microsoft.com/office/drawing/2014/main" id="{D0CA727A-37CC-9994-762C-3F7E9050FFA4}"/>
              </a:ext>
            </a:extLst>
          </p:cNvPr>
          <p:cNvPicPr>
            <a:picLocks noChangeAspect="1"/>
          </p:cNvPicPr>
          <p:nvPr/>
        </p:nvPicPr>
        <p:blipFill>
          <a:blip r:embed="rId4"/>
          <a:stretch>
            <a:fillRect/>
          </a:stretch>
        </p:blipFill>
        <p:spPr>
          <a:xfrm>
            <a:off x="481754" y="1358781"/>
            <a:ext cx="10487886" cy="4529271"/>
          </a:xfrm>
          <a:prstGeom prst="rect">
            <a:avLst/>
          </a:prstGeom>
        </p:spPr>
      </p:pic>
    </p:spTree>
    <p:extLst>
      <p:ext uri="{BB962C8B-B14F-4D97-AF65-F5344CB8AC3E}">
        <p14:creationId xmlns:p14="http://schemas.microsoft.com/office/powerpoint/2010/main" val="2350213961"/>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5C6B9-E9F9-C017-101A-8A361FD02A3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87CA34B2-6EC8-084B-FED9-3ACBB6D630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41EED1E7-0173-C6B0-EAD4-D91FA2545BAF}"/>
              </a:ext>
            </a:extLst>
          </p:cNvPr>
          <p:cNvSpPr/>
          <p:nvPr/>
        </p:nvSpPr>
        <p:spPr>
          <a:xfrm>
            <a:off x="511444" y="1135245"/>
            <a:ext cx="10963774" cy="769441"/>
          </a:xfrm>
          <a:prstGeom prst="rect">
            <a:avLst/>
          </a:prstGeom>
        </p:spPr>
        <p:txBody>
          <a:bodyPr wrap="square">
            <a:spAutoFit/>
          </a:bodyPr>
          <a:lstStyle/>
          <a:p>
            <a:endParaRPr lang="it-IT" sz="2200" dirty="0">
              <a:solidFill>
                <a:srgbClr val="00B050"/>
              </a:solidFill>
              <a:latin typeface="Gill Sans MT" panose="020B0502020104020203" pitchFamily="34" charset="0"/>
            </a:endParaRPr>
          </a:p>
          <a:p>
            <a:r>
              <a:rPr lang="it-IT" sz="2200" dirty="0">
                <a:solidFill>
                  <a:srgbClr val="00B050"/>
                </a:solidFill>
                <a:latin typeface="Gill Sans MT" panose="020B0502020104020203" pitchFamily="34" charset="0"/>
              </a:rPr>
              <a:t>FOCUS su alcuni aspetti operativi della Relazione Tecnica di progetto: </a:t>
            </a:r>
            <a:r>
              <a:rPr lang="it-IT" sz="2200" b="1" dirty="0">
                <a:solidFill>
                  <a:srgbClr val="00B050"/>
                </a:solidFill>
                <a:latin typeface="Gill Sans MT" panose="020B0502020104020203" pitchFamily="34" charset="0"/>
              </a:rPr>
              <a:t>Software di calcolo</a:t>
            </a:r>
            <a:endParaRPr lang="it-IT" sz="22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D6AE4C10-992A-E36B-6922-6E82994404E9}"/>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DM 26/06/2015 – Requisiti Minimi</a:t>
            </a:r>
          </a:p>
        </p:txBody>
      </p:sp>
      <p:sp>
        <p:nvSpPr>
          <p:cNvPr id="8" name="CasellaDiTesto 7">
            <a:extLst>
              <a:ext uri="{FF2B5EF4-FFF2-40B4-BE49-F238E27FC236}">
                <a16:creationId xmlns:a16="http://schemas.microsoft.com/office/drawing/2014/main" id="{D8D4754F-3C5A-FD4C-81E5-E515A87E18FC}"/>
              </a:ext>
            </a:extLst>
          </p:cNvPr>
          <p:cNvSpPr txBox="1"/>
          <p:nvPr/>
        </p:nvSpPr>
        <p:spPr>
          <a:xfrm>
            <a:off x="511444" y="1960707"/>
            <a:ext cx="10707629" cy="3077766"/>
          </a:xfrm>
          <a:prstGeom prst="rect">
            <a:avLst/>
          </a:prstGeom>
          <a:noFill/>
        </p:spPr>
        <p:txBody>
          <a:bodyPr wrap="square">
            <a:spAutoFit/>
          </a:bodyPr>
          <a:lstStyle/>
          <a:p>
            <a:pPr algn="just">
              <a:spcBef>
                <a:spcPts val="600"/>
              </a:spcBef>
            </a:pPr>
            <a:r>
              <a:rPr lang="it-IT" sz="2100" dirty="0">
                <a:solidFill>
                  <a:schemeClr val="accent1">
                    <a:lumMod val="50000"/>
                  </a:schemeClr>
                </a:solidFill>
                <a:latin typeface="Gill Sans MT" panose="020B0502020104020203" pitchFamily="34" charset="0"/>
              </a:rPr>
              <a:t>Si rammenta che i software di calcolo utilizzati per la redazione della relazione tecnica di progetto devono essere certificati Comitato Termoelettrico Italiano - CTI ai sensi dell’art. 7 del Decreto del Ministero dello Sviluppo Economico 26 giugno 2015 - Applicazione delle metodologie di calcolo delle prestazioni energetiche e definizione delle prescrizioni e dei requisiti minimi degli edifici (</a:t>
            </a:r>
            <a:r>
              <a:rPr lang="it-IT" sz="2100" i="1" dirty="0">
                <a:solidFill>
                  <a:schemeClr val="accent1">
                    <a:lumMod val="50000"/>
                  </a:schemeClr>
                </a:solidFill>
                <a:latin typeface="Gill Sans MT" panose="020B0502020104020203" pitchFamily="34" charset="0"/>
              </a:rPr>
              <a:t>rif. Regolamento per la verifica di strumenti di calcolo e software commerciali ai fini del rilascio della dichiarazione CTI in vigore dall’8 giugno 2016 e Integrazione al Regolamento disponibile dal 2 dicembre 2019</a:t>
            </a:r>
            <a:r>
              <a:rPr lang="it-IT" sz="2100" dirty="0">
                <a:solidFill>
                  <a:schemeClr val="accent1">
                    <a:lumMod val="50000"/>
                  </a:schemeClr>
                </a:solidFill>
                <a:latin typeface="Gill Sans MT" panose="020B0502020104020203" pitchFamily="34" charset="0"/>
              </a:rPr>
              <a:t>).</a:t>
            </a:r>
          </a:p>
          <a:p>
            <a:pPr algn="just">
              <a:spcBef>
                <a:spcPts val="600"/>
              </a:spcBef>
            </a:pPr>
            <a:r>
              <a:rPr lang="it-IT" sz="2100" u="sng" dirty="0">
                <a:solidFill>
                  <a:srgbClr val="00B050"/>
                </a:solidFill>
                <a:latin typeface="Gill Sans MT" panose="020B0502020104020203" pitchFamily="34" charset="0"/>
              </a:rPr>
              <a:t>Il certificato CTI del software utilizzato deve essere inserito come allegato alla relazione tecnica di progetto</a:t>
            </a:r>
          </a:p>
        </p:txBody>
      </p:sp>
    </p:spTree>
    <p:extLst>
      <p:ext uri="{BB962C8B-B14F-4D97-AF65-F5344CB8AC3E}">
        <p14:creationId xmlns:p14="http://schemas.microsoft.com/office/powerpoint/2010/main" val="333877018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5B81D-4F0C-9668-6174-E9A2057DA2C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41379DA-E1BC-5EDB-EEE5-175928BE23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4218BF25-6539-FEE4-3B0D-C7E2B43B8D3E}"/>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Relazioni specialistiche impianti</a:t>
            </a:r>
          </a:p>
        </p:txBody>
      </p:sp>
      <p:sp>
        <p:nvSpPr>
          <p:cNvPr id="8" name="CasellaDiTesto 7">
            <a:extLst>
              <a:ext uri="{FF2B5EF4-FFF2-40B4-BE49-F238E27FC236}">
                <a16:creationId xmlns:a16="http://schemas.microsoft.com/office/drawing/2014/main" id="{2CD426CE-3BE7-5A7A-5F5E-36E77B8B9905}"/>
              </a:ext>
            </a:extLst>
          </p:cNvPr>
          <p:cNvSpPr txBox="1"/>
          <p:nvPr/>
        </p:nvSpPr>
        <p:spPr>
          <a:xfrm>
            <a:off x="410960" y="1473250"/>
            <a:ext cx="10707629" cy="3708708"/>
          </a:xfrm>
          <a:prstGeom prst="rect">
            <a:avLst/>
          </a:prstGeom>
          <a:noFill/>
        </p:spPr>
        <p:txBody>
          <a:bodyPr wrap="square">
            <a:spAutoFit/>
          </a:bodyPr>
          <a:lstStyle/>
          <a:p>
            <a:pPr algn="just">
              <a:spcBef>
                <a:spcPts val="600"/>
              </a:spcBef>
            </a:pPr>
            <a:r>
              <a:rPr lang="it-IT" sz="2100" dirty="0">
                <a:solidFill>
                  <a:schemeClr val="accent1">
                    <a:lumMod val="50000"/>
                  </a:schemeClr>
                </a:solidFill>
                <a:latin typeface="Gill Sans MT" panose="020B0502020104020203" pitchFamily="34" charset="0"/>
              </a:rPr>
              <a:t>Le relazioni specialistiche del progetto esecutivo per gli impianti convenzionali (</a:t>
            </a:r>
            <a:r>
              <a:rPr lang="it-IT" sz="2100" i="1" dirty="0">
                <a:solidFill>
                  <a:schemeClr val="accent1">
                    <a:lumMod val="50000"/>
                  </a:schemeClr>
                </a:solidFill>
                <a:latin typeface="Gill Sans MT" panose="020B0502020104020203" pitchFamily="34" charset="0"/>
              </a:rPr>
              <a:t>ove previsti climatizzazione estiva-invernale, impianti di illuminazione interna ed esterna, adeguamento impianto elettrico a servizio degli impianti</a:t>
            </a:r>
            <a:r>
              <a:rPr lang="it-IT" sz="2100" dirty="0">
                <a:solidFill>
                  <a:schemeClr val="accent1">
                    <a:lumMod val="50000"/>
                  </a:schemeClr>
                </a:solidFill>
                <a:latin typeface="Gill Sans MT" panose="020B0502020104020203" pitchFamily="34" charset="0"/>
              </a:rPr>
              <a:t>) e per gli impianti FER devono essere corredate da:</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dimensionamento e calcoli esecutivi, </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elencazione descrittiva particolareggiata delle parti di ogni impianto;</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specificazione delle caratteristiche funzionali e qualitative dei materiali, macchinari ed apparecchiature;</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elaborati grafici di insieme e elaborati grafici di dettaglio in scala idonea con le notazioni metriche necessarie.</a:t>
            </a:r>
          </a:p>
          <a:p>
            <a:pPr algn="just">
              <a:spcBef>
                <a:spcPts val="600"/>
              </a:spcBef>
            </a:pPr>
            <a:r>
              <a:rPr lang="it-IT" sz="2100" dirty="0">
                <a:solidFill>
                  <a:schemeClr val="accent1">
                    <a:lumMod val="50000"/>
                  </a:schemeClr>
                </a:solidFill>
                <a:latin typeface="Gill Sans MT" panose="020B0502020104020203" pitchFamily="34" charset="0"/>
              </a:rPr>
              <a:t>in funzione di quanto previsto per ciascuna tipologia di impianto</a:t>
            </a:r>
          </a:p>
        </p:txBody>
      </p:sp>
    </p:spTree>
    <p:extLst>
      <p:ext uri="{BB962C8B-B14F-4D97-AF65-F5344CB8AC3E}">
        <p14:creationId xmlns:p14="http://schemas.microsoft.com/office/powerpoint/2010/main" val="193484514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65286-FC3C-2676-A5F9-85451A1D1AE2}"/>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D68E1C9-E77F-2190-E902-1FB3577D9F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B86DFFCE-8386-E59A-12D0-7F0A35445377}"/>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Relazioni specialistiche impianti</a:t>
            </a:r>
          </a:p>
        </p:txBody>
      </p:sp>
      <p:sp>
        <p:nvSpPr>
          <p:cNvPr id="8" name="CasellaDiTesto 7">
            <a:extLst>
              <a:ext uri="{FF2B5EF4-FFF2-40B4-BE49-F238E27FC236}">
                <a16:creationId xmlns:a16="http://schemas.microsoft.com/office/drawing/2014/main" id="{57765EC5-AB90-CB42-3D63-816B4AE318AF}"/>
              </a:ext>
            </a:extLst>
          </p:cNvPr>
          <p:cNvSpPr txBox="1"/>
          <p:nvPr/>
        </p:nvSpPr>
        <p:spPr>
          <a:xfrm>
            <a:off x="451154" y="1164125"/>
            <a:ext cx="10707629" cy="5078313"/>
          </a:xfrm>
          <a:prstGeom prst="rect">
            <a:avLst/>
          </a:prstGeom>
          <a:noFill/>
        </p:spPr>
        <p:txBody>
          <a:bodyPr wrap="square">
            <a:spAutoFit/>
          </a:bodyPr>
          <a:lstStyle/>
          <a:p>
            <a:pPr>
              <a:spcBef>
                <a:spcPts val="600"/>
              </a:spcBef>
            </a:pPr>
            <a:r>
              <a:rPr lang="it-IT" sz="2100" dirty="0">
                <a:solidFill>
                  <a:schemeClr val="accent1">
                    <a:lumMod val="50000"/>
                  </a:schemeClr>
                </a:solidFill>
                <a:latin typeface="Gill Sans MT" panose="020B0502020104020203" pitchFamily="34" charset="0"/>
              </a:rPr>
              <a:t>In particolare, oltre a quanto già citato :</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per l’impianto di climatizzazione estiva e invernale </a:t>
            </a:r>
            <a:r>
              <a:rPr lang="it-IT" sz="2100" dirty="0">
                <a:solidFill>
                  <a:schemeClr val="accent1">
                    <a:lumMod val="50000"/>
                  </a:schemeClr>
                </a:solidFill>
                <a:latin typeface="Gill Sans MT" panose="020B0502020104020203" pitchFamily="34" charset="0"/>
              </a:rPr>
              <a:t>deve essere riportato il lay-out del locale/spazio esterno (se prevista installazione in copertura/a terra) adibito a «centrale termica/frigorifera» in scala 1:50 con le notazioni metriche necessarie alla verifica del corretto alloggiamento delle singole apparecchiature e del rispetto delle distanze di sicurezza operativa tra i vari componenti; </a:t>
            </a:r>
          </a:p>
          <a:p>
            <a:pPr marL="342900" indent="-342900" algn="just">
              <a:spcBef>
                <a:spcPts val="600"/>
              </a:spcBef>
              <a:buFont typeface="Arial" panose="020B0604020202090204" pitchFamily="34" charset="0"/>
              <a:buChar char="•"/>
            </a:pPr>
            <a:r>
              <a:rPr lang="it-IT" sz="2100" dirty="0">
                <a:solidFill>
                  <a:srgbClr val="00B050"/>
                </a:solidFill>
                <a:latin typeface="Gill Sans MT" panose="020B0502020104020203" pitchFamily="34" charset="0"/>
              </a:rPr>
              <a:t>per l’impianto FV</a:t>
            </a:r>
            <a:r>
              <a:rPr lang="it-IT" sz="2100" dirty="0">
                <a:solidFill>
                  <a:schemeClr val="accent1">
                    <a:lumMod val="50000"/>
                  </a:schemeClr>
                </a:solidFill>
                <a:latin typeface="Gill Sans MT" panose="020B0502020104020203" pitchFamily="34" charset="0"/>
              </a:rPr>
              <a:t> devono essere adeguatamente:</a:t>
            </a:r>
          </a:p>
          <a:p>
            <a:pPr marL="800100" lvl="1" indent="-342900" algn="just">
              <a:spcBef>
                <a:spcPts val="600"/>
              </a:spcBef>
              <a:buFont typeface="Gill Sans MT" panose="020B0502020104020203" pitchFamily="34" charset="0"/>
              <a:buChar char="–"/>
            </a:pPr>
            <a:r>
              <a:rPr lang="it-IT" sz="2100" dirty="0">
                <a:solidFill>
                  <a:schemeClr val="accent1">
                    <a:lumMod val="50000"/>
                  </a:schemeClr>
                </a:solidFill>
                <a:latin typeface="Gill Sans MT" panose="020B0502020104020203" pitchFamily="34" charset="0"/>
              </a:rPr>
              <a:t>verificate, in caso di installazione in copertura, le strutture di sostegno dei moduli e, ove ricorra la specificità, anche una verifica statica relativamente al carico aggiuntivo generato dal sistema FV e la verifica al carico da vento;</a:t>
            </a:r>
          </a:p>
          <a:p>
            <a:pPr marL="800100" lvl="1" indent="-342900" algn="just">
              <a:spcBef>
                <a:spcPts val="600"/>
              </a:spcBef>
              <a:buFont typeface="Gill Sans MT" panose="020B0502020104020203" pitchFamily="34" charset="0"/>
              <a:buChar char="–"/>
            </a:pPr>
            <a:r>
              <a:rPr lang="it-IT" sz="2100" dirty="0">
                <a:solidFill>
                  <a:schemeClr val="accent1">
                    <a:lumMod val="50000"/>
                  </a:schemeClr>
                </a:solidFill>
                <a:latin typeface="Gill Sans MT" panose="020B0502020104020203" pitchFamily="34" charset="0"/>
              </a:rPr>
              <a:t>indicati i dati tecnici sui cablaggi</a:t>
            </a:r>
          </a:p>
          <a:p>
            <a:pPr marL="800100" lvl="1" indent="-342900" algn="just">
              <a:spcBef>
                <a:spcPts val="600"/>
              </a:spcBef>
              <a:buFont typeface="Gill Sans MT" panose="020B0502020104020203" pitchFamily="34" charset="0"/>
              <a:buChar char="–"/>
            </a:pPr>
            <a:r>
              <a:rPr lang="it-IT" sz="2100" dirty="0">
                <a:solidFill>
                  <a:schemeClr val="accent1">
                    <a:lumMod val="50000"/>
                  </a:schemeClr>
                </a:solidFill>
                <a:latin typeface="Gill Sans MT" panose="020B0502020104020203" pitchFamily="34" charset="0"/>
              </a:rPr>
              <a:t>riportati i calcoli di dimensionamento dell’eventuale sistema di accumulo</a:t>
            </a:r>
          </a:p>
          <a:p>
            <a:pPr marL="800100" lvl="1" indent="-342900" algn="just">
              <a:spcBef>
                <a:spcPts val="600"/>
              </a:spcBef>
              <a:buFont typeface="Gill Sans MT" panose="020B0502020104020203" pitchFamily="34" charset="0"/>
              <a:buChar char="–"/>
            </a:pPr>
            <a:r>
              <a:rPr lang="it-IT" sz="2100" dirty="0">
                <a:solidFill>
                  <a:schemeClr val="accent1">
                    <a:lumMod val="50000"/>
                  </a:schemeClr>
                </a:solidFill>
                <a:latin typeface="Gill Sans MT" panose="020B0502020104020203" pitchFamily="34" charset="0"/>
              </a:rPr>
              <a:t>riportato lo schema unifilare dell’impianto dalla generazione al punto di connessione alla rete.</a:t>
            </a:r>
          </a:p>
        </p:txBody>
      </p:sp>
    </p:spTree>
    <p:extLst>
      <p:ext uri="{BB962C8B-B14F-4D97-AF65-F5344CB8AC3E}">
        <p14:creationId xmlns:p14="http://schemas.microsoft.com/office/powerpoint/2010/main" val="175075907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0B0AE-A931-C623-612A-C9D2B410E11D}"/>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85437F9A-48BD-5B38-227C-EC380F1980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19A56D35-33E7-2A62-342E-FC037325CE29}"/>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VV.FF. Testo coordinato della Nota 07/02/2012</a:t>
            </a:r>
          </a:p>
        </p:txBody>
      </p:sp>
      <p:sp>
        <p:nvSpPr>
          <p:cNvPr id="8" name="CasellaDiTesto 7">
            <a:extLst>
              <a:ext uri="{FF2B5EF4-FFF2-40B4-BE49-F238E27FC236}">
                <a16:creationId xmlns:a16="http://schemas.microsoft.com/office/drawing/2014/main" id="{89E1D4D5-6C07-B20A-E5DD-90DA0903983C}"/>
              </a:ext>
            </a:extLst>
          </p:cNvPr>
          <p:cNvSpPr txBox="1"/>
          <p:nvPr/>
        </p:nvSpPr>
        <p:spPr>
          <a:xfrm>
            <a:off x="451154" y="1164125"/>
            <a:ext cx="10707629" cy="3708708"/>
          </a:xfrm>
          <a:prstGeom prst="rect">
            <a:avLst/>
          </a:prstGeom>
          <a:noFill/>
        </p:spPr>
        <p:txBody>
          <a:bodyPr wrap="square">
            <a:spAutoFit/>
          </a:bodyPr>
          <a:lstStyle/>
          <a:p>
            <a:pPr>
              <a:spcBef>
                <a:spcPts val="600"/>
              </a:spcBef>
            </a:pPr>
            <a:r>
              <a:rPr lang="it-IT" sz="2000" dirty="0">
                <a:solidFill>
                  <a:schemeClr val="accent1">
                    <a:lumMod val="50000"/>
                  </a:schemeClr>
                </a:solidFill>
                <a:latin typeface="Gill Sans MT" panose="020B0502020104020203" pitchFamily="34" charset="0"/>
              </a:rPr>
              <a:t>Gli impianti FV non sono soggetti ai controlli di prevenzione incendi, in quanto non compresi nell’allegato I del DPR 151/2011, ma la </a:t>
            </a:r>
            <a:r>
              <a:rPr lang="it-IT" sz="2000" dirty="0">
                <a:solidFill>
                  <a:srgbClr val="00B050"/>
                </a:solidFill>
                <a:latin typeface="Gill Sans MT" panose="020B0502020104020203" pitchFamily="34" charset="0"/>
              </a:rPr>
              <a:t>loro installazione è da considerare modifica a tali attività, almeno di tipo senza aggravio di rischio</a:t>
            </a:r>
            <a:r>
              <a:rPr lang="it-IT" sz="2000" dirty="0">
                <a:solidFill>
                  <a:schemeClr val="accent1">
                    <a:lumMod val="50000"/>
                  </a:schemeClr>
                </a:solidFill>
                <a:latin typeface="Gill Sans MT" panose="020B0502020104020203" pitchFamily="34" charset="0"/>
              </a:rPr>
              <a:t>.</a:t>
            </a:r>
          </a:p>
          <a:p>
            <a:pPr>
              <a:spcBef>
                <a:spcPts val="600"/>
              </a:spcBef>
            </a:pPr>
            <a:r>
              <a:rPr lang="it-IT" sz="2000" dirty="0">
                <a:solidFill>
                  <a:srgbClr val="00B050"/>
                </a:solidFill>
                <a:latin typeface="Gill Sans MT" panose="020B0502020104020203" pitchFamily="34" charset="0"/>
              </a:rPr>
              <a:t>È opportuno sottolineare che le modifiche senza aggravio di rischio vanno dichiarate tramite SCIA di prevenzione incendi.</a:t>
            </a:r>
          </a:p>
          <a:p>
            <a:pPr>
              <a:spcBef>
                <a:spcPts val="600"/>
              </a:spcBef>
            </a:pPr>
            <a:r>
              <a:rPr lang="it-IT" sz="2000" dirty="0">
                <a:solidFill>
                  <a:schemeClr val="accent1">
                    <a:lumMod val="50000"/>
                  </a:schemeClr>
                </a:solidFill>
                <a:latin typeface="Gill Sans MT" panose="020B0502020104020203" pitchFamily="34" charset="0"/>
              </a:rPr>
              <a:t>Qualora il professionista ritenesse la modifica particolarmente gravosa dal punto di vista antincendio, può richiedere la valutazione del progetto al locale Comando VVF, secondo le usuali procedure, considerandola come modifica dell’attività sulla quale insiste l’impianto.</a:t>
            </a:r>
          </a:p>
          <a:p>
            <a:pPr>
              <a:spcBef>
                <a:spcPts val="600"/>
              </a:spcBef>
            </a:pPr>
            <a:r>
              <a:rPr lang="it-IT" sz="2000" dirty="0">
                <a:solidFill>
                  <a:schemeClr val="accent1">
                    <a:lumMod val="50000"/>
                  </a:schemeClr>
                </a:solidFill>
                <a:latin typeface="Gill Sans MT" panose="020B0502020104020203" pitchFamily="34" charset="0"/>
              </a:rPr>
              <a:t>In via generale l’installazione di un impianto fotovoltaico (FV), in funzione delle caratteristiche elettriche/costruttive e/o delle relative modalità di posa in opera, può comportare un aggravio del preesistente livello di rischio di incendio.</a:t>
            </a:r>
          </a:p>
        </p:txBody>
      </p:sp>
    </p:spTree>
    <p:extLst>
      <p:ext uri="{BB962C8B-B14F-4D97-AF65-F5344CB8AC3E}">
        <p14:creationId xmlns:p14="http://schemas.microsoft.com/office/powerpoint/2010/main" val="410317724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9B79B-D166-1263-2200-66A9AB9D2318}"/>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BCDEF5F-1329-30A2-8F2F-1CDCBC8354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7AC9B5A4-9F97-261C-13C0-39E00FC8DB5C}"/>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VV.FF. Testo coordinato della Nota 07/02/2012</a:t>
            </a:r>
          </a:p>
        </p:txBody>
      </p:sp>
      <p:sp>
        <p:nvSpPr>
          <p:cNvPr id="8" name="CasellaDiTesto 7">
            <a:extLst>
              <a:ext uri="{FF2B5EF4-FFF2-40B4-BE49-F238E27FC236}">
                <a16:creationId xmlns:a16="http://schemas.microsoft.com/office/drawing/2014/main" id="{FA8D21A3-6FE2-5776-4719-177C92272050}"/>
              </a:ext>
            </a:extLst>
          </p:cNvPr>
          <p:cNvSpPr txBox="1"/>
          <p:nvPr/>
        </p:nvSpPr>
        <p:spPr>
          <a:xfrm>
            <a:off x="451154" y="1164125"/>
            <a:ext cx="10707629" cy="4170372"/>
          </a:xfrm>
          <a:prstGeom prst="rect">
            <a:avLst/>
          </a:prstGeom>
          <a:noFill/>
        </p:spPr>
        <p:txBody>
          <a:bodyPr wrap="square">
            <a:spAutoFit/>
          </a:bodyPr>
          <a:lstStyle/>
          <a:p>
            <a:pPr>
              <a:spcBef>
                <a:spcPts val="600"/>
              </a:spcBef>
            </a:pPr>
            <a:r>
              <a:rPr lang="it-IT" sz="2000" dirty="0">
                <a:solidFill>
                  <a:schemeClr val="accent1">
                    <a:lumMod val="50000"/>
                  </a:schemeClr>
                </a:solidFill>
                <a:latin typeface="Gill Sans MT" panose="020B0502020104020203" pitchFamily="34" charset="0"/>
              </a:rPr>
              <a:t>Nel valutare l’eventuale aggravio del preesistente livello di rischio di incendio devono essere analizzati i seguenti aspetti:</a:t>
            </a:r>
          </a:p>
          <a:p>
            <a:pPr marL="342900" indent="-342900">
              <a:spcBef>
                <a:spcPts val="600"/>
              </a:spcBef>
              <a:buFont typeface="Arial" panose="020B0604020202020204" pitchFamily="34" charset="0"/>
              <a:buChar char="•"/>
            </a:pPr>
            <a:r>
              <a:rPr lang="it-IT" sz="2000" dirty="0">
                <a:solidFill>
                  <a:schemeClr val="accent1">
                    <a:lumMod val="50000"/>
                  </a:schemeClr>
                </a:solidFill>
                <a:latin typeface="Gill Sans MT" panose="020B0502020104020203" pitchFamily="34" charset="0"/>
              </a:rPr>
              <a:t>interferenza con il sistema di ventilazione dei prodotti della combustione (ostruzione parziale/totale di traslucidi, impedimenti apertura evacuatori);</a:t>
            </a:r>
          </a:p>
          <a:p>
            <a:pPr marL="342900" indent="-342900">
              <a:spcBef>
                <a:spcPts val="600"/>
              </a:spcBef>
              <a:buFont typeface="Arial" panose="020B0604020202020204" pitchFamily="34" charset="0"/>
              <a:buChar char="•"/>
            </a:pPr>
            <a:r>
              <a:rPr lang="it-IT" sz="2000" dirty="0">
                <a:solidFill>
                  <a:schemeClr val="accent1">
                    <a:lumMod val="50000"/>
                  </a:schemeClr>
                </a:solidFill>
                <a:latin typeface="Gill Sans MT" panose="020B0502020104020203" pitchFamily="34" charset="0"/>
              </a:rPr>
              <a:t>modalità di propagazione dell’incendio in un fabbricato delle fiamme all’esterno o verso l’interno del fabbricato (presenza di condutture sulla copertura di un fabbricato suddiviso in più compartimenti - modifica della velocità di propagazione di un incendio in un fabbricato </a:t>
            </a:r>
            <a:r>
              <a:rPr lang="it-IT" sz="2000" dirty="0" err="1">
                <a:solidFill>
                  <a:schemeClr val="accent1">
                    <a:lumMod val="50000"/>
                  </a:schemeClr>
                </a:solidFill>
                <a:latin typeface="Gill Sans MT" panose="020B0502020104020203" pitchFamily="34" charset="0"/>
              </a:rPr>
              <a:t>monocompartimento</a:t>
            </a:r>
            <a:r>
              <a:rPr lang="it-IT" sz="2000" dirty="0">
                <a:solidFill>
                  <a:schemeClr val="accent1">
                    <a:lumMod val="50000"/>
                  </a:schemeClr>
                </a:solidFill>
                <a:latin typeface="Gill Sans MT" panose="020B0502020104020203" pitchFamily="34" charset="0"/>
              </a:rPr>
              <a:t>);</a:t>
            </a:r>
          </a:p>
          <a:p>
            <a:pPr marL="342900" indent="-342900">
              <a:spcBef>
                <a:spcPts val="600"/>
              </a:spcBef>
              <a:buFont typeface="Arial" panose="020B0604020202020204" pitchFamily="34" charset="0"/>
              <a:buChar char="•"/>
            </a:pPr>
            <a:r>
              <a:rPr lang="it-IT" sz="2000" dirty="0">
                <a:solidFill>
                  <a:schemeClr val="accent1">
                    <a:lumMod val="50000"/>
                  </a:schemeClr>
                </a:solidFill>
                <a:latin typeface="Gill Sans MT" panose="020B0502020104020203" pitchFamily="34" charset="0"/>
              </a:rPr>
              <a:t>sicurezza degli operatori addetti alla manutenzione;</a:t>
            </a:r>
          </a:p>
          <a:p>
            <a:pPr marL="342900" indent="-342900">
              <a:spcBef>
                <a:spcPts val="600"/>
              </a:spcBef>
              <a:buFont typeface="Arial" panose="020B0604020202020204" pitchFamily="34" charset="0"/>
              <a:buChar char="•"/>
            </a:pPr>
            <a:r>
              <a:rPr lang="it-IT" sz="2000" dirty="0">
                <a:solidFill>
                  <a:schemeClr val="accent1">
                    <a:lumMod val="50000"/>
                  </a:schemeClr>
                </a:solidFill>
                <a:latin typeface="Gill Sans MT" panose="020B0502020104020203" pitchFamily="34" charset="0"/>
              </a:rPr>
              <a:t>sicurezza degli addetti alle operazioni di soccorso.</a:t>
            </a:r>
          </a:p>
          <a:p>
            <a:pPr>
              <a:spcBef>
                <a:spcPts val="600"/>
              </a:spcBef>
            </a:pPr>
            <a:r>
              <a:rPr lang="it-IT" sz="2000" dirty="0">
                <a:solidFill>
                  <a:schemeClr val="accent1">
                    <a:lumMod val="50000"/>
                  </a:schemeClr>
                </a:solidFill>
                <a:latin typeface="Gill Sans MT" panose="020B0502020104020203" pitchFamily="34" charset="0"/>
              </a:rPr>
              <a:t>Detta valutazione dovrà consentire l’individuazione degli adempimenti previsti al comma 6 dell’art. 4 del DPR 151/2011.</a:t>
            </a:r>
          </a:p>
        </p:txBody>
      </p:sp>
    </p:spTree>
    <p:extLst>
      <p:ext uri="{BB962C8B-B14F-4D97-AF65-F5344CB8AC3E}">
        <p14:creationId xmlns:p14="http://schemas.microsoft.com/office/powerpoint/2010/main" val="2404346484"/>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2FCF9-0F35-78EB-C202-2CFE866A3BF3}"/>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051B604-8175-DC60-CD79-3BF88C625E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AD7E7C92-7CF0-1957-C968-AD5578925899}"/>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VV.FF. Testo coordinato della Nota 07/02/2012</a:t>
            </a:r>
          </a:p>
        </p:txBody>
      </p:sp>
      <p:sp>
        <p:nvSpPr>
          <p:cNvPr id="8" name="CasellaDiTesto 7">
            <a:extLst>
              <a:ext uri="{FF2B5EF4-FFF2-40B4-BE49-F238E27FC236}">
                <a16:creationId xmlns:a16="http://schemas.microsoft.com/office/drawing/2014/main" id="{F0EB2D68-BE2C-0960-D4E5-6977A584CEB1}"/>
              </a:ext>
            </a:extLst>
          </p:cNvPr>
          <p:cNvSpPr txBox="1"/>
          <p:nvPr/>
        </p:nvSpPr>
        <p:spPr>
          <a:xfrm>
            <a:off x="451154" y="1164125"/>
            <a:ext cx="10707629" cy="1323439"/>
          </a:xfrm>
          <a:prstGeom prst="rect">
            <a:avLst/>
          </a:prstGeom>
          <a:noFill/>
        </p:spPr>
        <p:txBody>
          <a:bodyPr wrap="square">
            <a:spAutoFit/>
          </a:bodyPr>
          <a:lstStyle/>
          <a:p>
            <a:pPr>
              <a:spcBef>
                <a:spcPts val="600"/>
              </a:spcBef>
            </a:pPr>
            <a:r>
              <a:rPr lang="it-IT" sz="2000" dirty="0">
                <a:solidFill>
                  <a:schemeClr val="accent1">
                    <a:lumMod val="50000"/>
                  </a:schemeClr>
                </a:solidFill>
                <a:latin typeface="Gill Sans MT" panose="020B0502020104020203" pitchFamily="34" charset="0"/>
              </a:rPr>
              <a:t>Nella relazione specialistica dell’impianto FV dovrà essere quindi verificato se ricorrano i casi previsti dalla Nota 02 VV.FF. di aggravio del rischio di incendio valutando in particolare la classe REI dei componenti di copertura (ovvero superficie di installazione dei moduli) e mettere in atto tutti gli accorgimenti costruttivi per superare la problematica secondo gli schemi di cui alla figura seguente:</a:t>
            </a:r>
          </a:p>
        </p:txBody>
      </p:sp>
      <p:pic>
        <p:nvPicPr>
          <p:cNvPr id="3" name="Immagine 2">
            <a:extLst>
              <a:ext uri="{FF2B5EF4-FFF2-40B4-BE49-F238E27FC236}">
                <a16:creationId xmlns:a16="http://schemas.microsoft.com/office/drawing/2014/main" id="{5FF77F0C-FF34-5990-4553-9B0A019C5C50}"/>
              </a:ext>
            </a:extLst>
          </p:cNvPr>
          <p:cNvPicPr>
            <a:picLocks noChangeAspect="1"/>
          </p:cNvPicPr>
          <p:nvPr/>
        </p:nvPicPr>
        <p:blipFill>
          <a:blip r:embed="rId4"/>
          <a:stretch>
            <a:fillRect/>
          </a:stretch>
        </p:blipFill>
        <p:spPr>
          <a:xfrm rot="5400000">
            <a:off x="3904282" y="555043"/>
            <a:ext cx="3356440" cy="7476788"/>
          </a:xfrm>
          <a:prstGeom prst="rect">
            <a:avLst/>
          </a:prstGeom>
        </p:spPr>
      </p:pic>
    </p:spTree>
    <p:extLst>
      <p:ext uri="{BB962C8B-B14F-4D97-AF65-F5344CB8AC3E}">
        <p14:creationId xmlns:p14="http://schemas.microsoft.com/office/powerpoint/2010/main" val="262493243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2BAE5-DC49-2DB5-5056-D432303D921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614D5F33-EA9A-AEAA-C082-02D600BB9A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DCB00796-DEAC-D404-DD0C-CB210F783BE8}"/>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2BB03133-32E5-C2CD-A233-1131E8BB5A04}"/>
              </a:ext>
            </a:extLst>
          </p:cNvPr>
          <p:cNvSpPr/>
          <p:nvPr/>
        </p:nvSpPr>
        <p:spPr>
          <a:xfrm>
            <a:off x="293745" y="213779"/>
            <a:ext cx="10834037" cy="592074"/>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200" b="1" dirty="0">
                <a:solidFill>
                  <a:srgbClr val="0070C0"/>
                </a:solidFill>
                <a:latin typeface="Gill Sans MT" panose="020B0502020104020203" pitchFamily="34" charset="0"/>
              </a:rPr>
              <a:t>Riferimenti documentali</a:t>
            </a:r>
          </a:p>
        </p:txBody>
      </p:sp>
      <p:sp>
        <p:nvSpPr>
          <p:cNvPr id="10" name="CasellaDiTesto 9">
            <a:extLst>
              <a:ext uri="{FF2B5EF4-FFF2-40B4-BE49-F238E27FC236}">
                <a16:creationId xmlns:a16="http://schemas.microsoft.com/office/drawing/2014/main" id="{D890CF1F-B687-CF03-C416-31B29E312358}"/>
              </a:ext>
            </a:extLst>
          </p:cNvPr>
          <p:cNvSpPr txBox="1"/>
          <p:nvPr/>
        </p:nvSpPr>
        <p:spPr>
          <a:xfrm>
            <a:off x="760883" y="1229737"/>
            <a:ext cx="10834037" cy="2862322"/>
          </a:xfrm>
          <a:prstGeom prst="rect">
            <a:avLst/>
          </a:prstGeom>
          <a:noFill/>
        </p:spPr>
        <p:txBody>
          <a:bodyPr wrap="square">
            <a:spAutoFit/>
          </a:bodyPr>
          <a:lstStyle/>
          <a:p>
            <a:pPr algn="l">
              <a:buNone/>
            </a:pPr>
            <a:endParaRPr lang="it-IT" b="0" i="0" dirty="0">
              <a:solidFill>
                <a:srgbClr val="00B050"/>
              </a:solidFill>
              <a:effectLst/>
              <a:latin typeface="Gill Sans MT" panose="020B0502020104020203" pitchFamily="34" charset="0"/>
            </a:endParaRPr>
          </a:p>
          <a:p>
            <a:pPr>
              <a:spcBef>
                <a:spcPts val="1800"/>
              </a:spcBef>
            </a:pPr>
            <a:r>
              <a:rPr lang="it-IT" sz="1600" b="1" i="0" u="none" strike="noStrike" dirty="0">
                <a:solidFill>
                  <a:srgbClr val="00577C"/>
                </a:solidFill>
                <a:effectLst/>
                <a:latin typeface="Gill Sans MT" panose="020B0502020104020203" pitchFamily="34" charset="0"/>
                <a:hlinkClick r:id="rId4"/>
              </a:rPr>
              <a:t>Allegato I al DM 26/06/2015 </a:t>
            </a:r>
            <a:r>
              <a:rPr lang="it-IT" sz="1600" dirty="0">
                <a:solidFill>
                  <a:srgbClr val="00577C"/>
                </a:solidFill>
                <a:latin typeface="Gill Sans MT" panose="020B0502020104020203" pitchFamily="34" charset="0"/>
              </a:rPr>
              <a:t>ai fini dell’applicazione delle prescrizioni e dei requisiti minimi di prestazione energetica negli edifici – Schemi relazioni tecniche di progetto</a:t>
            </a:r>
          </a:p>
          <a:p>
            <a:pPr>
              <a:spcBef>
                <a:spcPts val="1800"/>
              </a:spcBef>
            </a:pPr>
            <a:r>
              <a:rPr lang="it-IT" sz="1600" b="1" dirty="0">
                <a:solidFill>
                  <a:srgbClr val="00B050"/>
                </a:solidFill>
                <a:latin typeface="Gill Sans MT" panose="020B0502020104020203" pitchFamily="34" charset="0"/>
                <a:hlinkClick r:id="rId5"/>
              </a:rPr>
              <a:t>Allegato 1 articoli 3 e 4 del DM 26/06/2015</a:t>
            </a:r>
            <a:r>
              <a:rPr lang="it-IT" sz="1600" u="sng" dirty="0">
                <a:solidFill>
                  <a:srgbClr val="00B050"/>
                </a:solidFill>
                <a:latin typeface="Gill Sans MT" panose="020B0502020104020203" pitchFamily="34" charset="0"/>
                <a:hlinkClick r:id="rId5"/>
              </a:rPr>
              <a:t> </a:t>
            </a:r>
            <a:r>
              <a:rPr lang="it-IT" sz="1600" dirty="0">
                <a:solidFill>
                  <a:srgbClr val="00577C"/>
                </a:solidFill>
                <a:latin typeface="Gill Sans MT" panose="020B0502020104020203" pitchFamily="34" charset="0"/>
              </a:rPr>
              <a:t>§ 6.1 Prescrizioni, requisiti e verifiche in funzione della tipologia di intervento</a:t>
            </a:r>
          </a:p>
          <a:p>
            <a:pPr>
              <a:spcBef>
                <a:spcPts val="1800"/>
              </a:spcBef>
            </a:pPr>
            <a:r>
              <a:rPr lang="it-IT" sz="1600" b="1" dirty="0">
                <a:solidFill>
                  <a:srgbClr val="1F4E79"/>
                </a:solidFill>
                <a:latin typeface="Gill Sans MT" panose="020B0502020104020203" pitchFamily="34" charset="0"/>
                <a:hlinkClick r:id="rId6">
                  <a:extLst>
                    <a:ext uri="{A12FA001-AC4F-418D-AE19-62706E023703}">
                      <ahyp:hlinkClr xmlns:ahyp="http://schemas.microsoft.com/office/drawing/2018/hyperlinkcolor" val="tx"/>
                    </a:ext>
                  </a:extLst>
                </a:hlinkClick>
              </a:rPr>
              <a:t>VV.FF. Testo coordinato della Nota 07/02/2012</a:t>
            </a:r>
            <a:r>
              <a:rPr lang="it-IT" sz="1600" b="1" dirty="0">
                <a:solidFill>
                  <a:srgbClr val="1F4E79"/>
                </a:solidFill>
                <a:latin typeface="Gill Sans MT" panose="020B0502020104020203" pitchFamily="34" charset="0"/>
              </a:rPr>
              <a:t> </a:t>
            </a:r>
            <a:r>
              <a:rPr lang="it-IT" sz="1600" dirty="0">
                <a:solidFill>
                  <a:srgbClr val="00577C"/>
                </a:solidFill>
                <a:latin typeface="Gill Sans MT" panose="020B0502020104020203" pitchFamily="34" charset="0"/>
              </a:rPr>
              <a:t>- Guida per l’installazione degli impianti FV – Edizione anno 2012 – Verifica aggravio del rischio di incendio</a:t>
            </a:r>
          </a:p>
          <a:p>
            <a:pPr algn="l">
              <a:spcBef>
                <a:spcPts val="600"/>
              </a:spcBef>
              <a:buNone/>
            </a:pPr>
            <a:endParaRPr lang="it-IT" sz="1600" b="0" i="0" dirty="0">
              <a:solidFill>
                <a:srgbClr val="777777"/>
              </a:solidFill>
              <a:effectLst/>
              <a:latin typeface="Gill Sans MT" panose="020B0502020104020203" pitchFamily="34" charset="0"/>
            </a:endParaRPr>
          </a:p>
          <a:p>
            <a:pPr algn="l">
              <a:spcAft>
                <a:spcPts val="1800"/>
              </a:spcAft>
            </a:pPr>
            <a:r>
              <a:rPr lang="it-IT" sz="1600" b="0" i="0" dirty="0">
                <a:solidFill>
                  <a:srgbClr val="777777"/>
                </a:solidFill>
                <a:effectLst/>
                <a:latin typeface="Gill Sans MT" panose="020B0502020104020203" pitchFamily="34" charset="0"/>
              </a:rPr>
              <a:t> </a:t>
            </a:r>
          </a:p>
        </p:txBody>
      </p:sp>
    </p:spTree>
    <p:extLst>
      <p:ext uri="{BB962C8B-B14F-4D97-AF65-F5344CB8AC3E}">
        <p14:creationId xmlns:p14="http://schemas.microsoft.com/office/powerpoint/2010/main" val="91756797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2631C-2126-A1D8-A6AF-D5B58290C011}"/>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3FB7FD1A-ABC2-3C55-37DB-E26340D2116C}"/>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F33DE8E9-C990-A171-F555-6E73A815C2A6}"/>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BB5FCDBA-5CA5-5ED7-4C8A-2FAAE29F79EA}"/>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A168A880-5450-FDF0-F791-A2FE1C20028F}"/>
              </a:ext>
            </a:extLst>
          </p:cNvPr>
          <p:cNvPicPr>
            <a:picLocks noChangeAspect="1"/>
          </p:cNvPicPr>
          <p:nvPr/>
        </p:nvPicPr>
        <p:blipFill>
          <a:blip r:embed="rId3"/>
          <a:stretch>
            <a:fillRect/>
          </a:stretch>
        </p:blipFill>
        <p:spPr>
          <a:xfrm>
            <a:off x="359062" y="4115480"/>
            <a:ext cx="1479032" cy="1814424"/>
          </a:xfrm>
          <a:prstGeom prst="rect">
            <a:avLst/>
          </a:prstGeom>
          <a:ln w="12700">
            <a:miter lim="400000"/>
          </a:ln>
        </p:spPr>
      </p:pic>
      <p:pic>
        <p:nvPicPr>
          <p:cNvPr id="4" name="Immagine 3">
            <a:extLst>
              <a:ext uri="{FF2B5EF4-FFF2-40B4-BE49-F238E27FC236}">
                <a16:creationId xmlns:a16="http://schemas.microsoft.com/office/drawing/2014/main" id="{14A013AC-A149-4FFE-F8F0-F2CBA30811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08EBDA0-039A-CCAB-6434-49D5D2969F18}"/>
              </a:ext>
            </a:extLst>
          </p:cNvPr>
          <p:cNvSpPr/>
          <p:nvPr/>
        </p:nvSpPr>
        <p:spPr>
          <a:xfrm>
            <a:off x="3569411" y="3697069"/>
            <a:ext cx="5574589" cy="1077218"/>
          </a:xfrm>
          <a:prstGeom prst="rect">
            <a:avLst/>
          </a:prstGeom>
        </p:spPr>
        <p:txBody>
          <a:bodyPr wrap="square">
            <a:spAutoFit/>
          </a:bodyPr>
          <a:lstStyle/>
          <a:p>
            <a:pPr algn="ctr">
              <a:spcBef>
                <a:spcPts val="1200"/>
              </a:spcBef>
            </a:pPr>
            <a:r>
              <a:rPr lang="it-IT" sz="3200" i="1" dirty="0">
                <a:solidFill>
                  <a:schemeClr val="bg1"/>
                </a:solidFill>
                <a:latin typeface="Gill Sans MT" panose="020B0502020104020203" pitchFamily="34" charset="0"/>
              </a:rPr>
              <a:t>DM n. 256 del 23/06/2022 Decreto correttivo del 05/08/2024</a:t>
            </a:r>
            <a:endParaRPr lang="it-IT" sz="3000" dirty="0">
              <a:solidFill>
                <a:schemeClr val="bg1"/>
              </a:solidFill>
              <a:latin typeface="Gill Sans MT" panose="020B0502020104020203" pitchFamily="34" charset="0"/>
            </a:endParaRPr>
          </a:p>
        </p:txBody>
      </p:sp>
      <p:sp>
        <p:nvSpPr>
          <p:cNvPr id="5" name="Rettangolo arrotondato 7">
            <a:extLst>
              <a:ext uri="{FF2B5EF4-FFF2-40B4-BE49-F238E27FC236}">
                <a16:creationId xmlns:a16="http://schemas.microsoft.com/office/drawing/2014/main" id="{F3C2BF13-AE20-9EE5-7493-DB52F6AAE6D8}"/>
              </a:ext>
            </a:extLst>
          </p:cNvPr>
          <p:cNvSpPr/>
          <p:nvPr/>
        </p:nvSpPr>
        <p:spPr>
          <a:xfrm>
            <a:off x="1236999" y="2396340"/>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Criteri Ambientali Minimi</a:t>
            </a:r>
          </a:p>
        </p:txBody>
      </p:sp>
      <p:pic>
        <p:nvPicPr>
          <p:cNvPr id="158" name="Immagine" descr="Immagine">
            <a:extLst>
              <a:ext uri="{FF2B5EF4-FFF2-40B4-BE49-F238E27FC236}">
                <a16:creationId xmlns:a16="http://schemas.microsoft.com/office/drawing/2014/main" id="{C912064B-F5C1-FED2-494F-6ADAFF856F0D}"/>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112914195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F657032-1268-6049-B8FB-71AA5D8F43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48DF0366-3E7B-1136-F6E0-5954C484201E}"/>
              </a:ext>
            </a:extLst>
          </p:cNvPr>
          <p:cNvSpPr/>
          <p:nvPr/>
        </p:nvSpPr>
        <p:spPr>
          <a:xfrm>
            <a:off x="511444" y="1224966"/>
            <a:ext cx="11050292" cy="3985706"/>
          </a:xfrm>
          <a:prstGeom prst="rect">
            <a:avLst/>
          </a:prstGeom>
        </p:spPr>
        <p:txBody>
          <a:bodyPr wrap="square">
            <a:spAutoFit/>
          </a:bodyPr>
          <a:lstStyle/>
          <a:p>
            <a:r>
              <a:rPr lang="it-IT" sz="2400" b="1" dirty="0">
                <a:solidFill>
                  <a:srgbClr val="00B050"/>
                </a:solidFill>
                <a:latin typeface="Gill Sans MT" panose="020B0502020104020203" pitchFamily="34" charset="0"/>
              </a:rPr>
              <a:t>CRITERI AMBIENTALI MINIMI PER L’AFFIDAMENTO DEL SERVIZIO DI PROGETTAZIONE ED ESECUZIONE DEI LAVORI DI INTERVENTI EDILIZI</a:t>
            </a:r>
          </a:p>
          <a:p>
            <a:pPr lvl="0">
              <a:spcBef>
                <a:spcPts val="600"/>
              </a:spcBef>
            </a:pPr>
            <a:r>
              <a:rPr lang="it-IT" sz="2300" b="1" dirty="0">
                <a:solidFill>
                  <a:schemeClr val="accent1">
                    <a:lumMod val="50000"/>
                  </a:schemeClr>
                </a:solidFill>
                <a:latin typeface="Gill Sans MT" panose="020B0502020104020203" pitchFamily="34" charset="0"/>
              </a:rPr>
              <a:t>Testo coordinato CAM Edilizia a cura degli uffici del MASE </a:t>
            </a:r>
            <a:r>
              <a:rPr lang="it-IT" sz="2300" i="1" dirty="0">
                <a:solidFill>
                  <a:schemeClr val="accent1">
                    <a:lumMod val="50000"/>
                  </a:schemeClr>
                </a:solidFill>
                <a:latin typeface="Gill Sans MT" panose="020B0502020104020203" pitchFamily="34" charset="0"/>
              </a:rPr>
              <a:t>DM 23/06/2022 n. 256 e Decreto correttivo 05/08/2024 (</a:t>
            </a:r>
            <a:r>
              <a:rPr lang="it-IT" sz="2200" i="1" dirty="0">
                <a:solidFill>
                  <a:schemeClr val="accent1">
                    <a:lumMod val="50000"/>
                  </a:schemeClr>
                </a:solidFill>
                <a:latin typeface="Gill Sans MT" panose="020B0502020104020203" pitchFamily="34" charset="0"/>
                <a:hlinkClick r:id="rId4"/>
              </a:rPr>
              <a:t>https://gpp.mase.gov.it/</a:t>
            </a:r>
            <a:r>
              <a:rPr lang="it-IT" sz="2200" i="1" dirty="0" err="1">
                <a:solidFill>
                  <a:schemeClr val="accent1">
                    <a:lumMod val="50000"/>
                  </a:schemeClr>
                </a:solidFill>
                <a:latin typeface="Gill Sans MT" panose="020B0502020104020203" pitchFamily="34" charset="0"/>
                <a:hlinkClick r:id="rId4"/>
              </a:rPr>
              <a:t>sites</a:t>
            </a:r>
            <a:r>
              <a:rPr lang="it-IT" sz="2200" i="1" dirty="0">
                <a:solidFill>
                  <a:schemeClr val="accent1">
                    <a:lumMod val="50000"/>
                  </a:schemeClr>
                </a:solidFill>
                <a:latin typeface="Gill Sans MT" panose="020B0502020104020203" pitchFamily="34" charset="0"/>
                <a:hlinkClick r:id="rId4"/>
              </a:rPr>
              <a:t>/default/files/2024-08/allegato-tecnico-CAM-edilizia-07-06-2022-rev-correttivo.pdf</a:t>
            </a:r>
            <a:r>
              <a:rPr lang="it-IT" sz="2400" dirty="0">
                <a:solidFill>
                  <a:schemeClr val="accent1">
                    <a:lumMod val="50000"/>
                  </a:schemeClr>
                </a:solidFill>
                <a:latin typeface="Gill Sans MT" panose="020B0502020104020203" pitchFamily="34" charset="0"/>
              </a:rPr>
              <a:t>)</a:t>
            </a:r>
          </a:p>
          <a:p>
            <a:pPr lvl="0">
              <a:spcBef>
                <a:spcPts val="1200"/>
              </a:spcBef>
            </a:pPr>
            <a:r>
              <a:rPr lang="it-IT" sz="2400" dirty="0">
                <a:solidFill>
                  <a:schemeClr val="accent1">
                    <a:lumMod val="50000"/>
                  </a:schemeClr>
                </a:solidFill>
                <a:latin typeface="Gill Sans MT" panose="020B0502020104020203" pitchFamily="34" charset="0"/>
              </a:rPr>
              <a:t>Le disposizioni del provvedimento </a:t>
            </a:r>
            <a:r>
              <a:rPr lang="it-IT" sz="2400" b="1" dirty="0">
                <a:solidFill>
                  <a:srgbClr val="00B050"/>
                </a:solidFill>
                <a:latin typeface="Gill Sans MT" panose="020B0502020104020203" pitchFamily="34" charset="0"/>
              </a:rPr>
              <a:t>si applicano a tutti gli interventi edilizi di lavori disciplinati dal Codice dei Contratti pubblici</a:t>
            </a:r>
            <a:r>
              <a:rPr lang="it-IT" sz="2400" dirty="0">
                <a:solidFill>
                  <a:schemeClr val="accent1">
                    <a:lumMod val="50000"/>
                  </a:schemeClr>
                </a:solidFill>
                <a:latin typeface="Gill Sans MT" panose="020B0502020104020203" pitchFamily="34" charset="0"/>
              </a:rPr>
              <a:t>, ai sensi dell’art. 3 comma 1 lettera </a:t>
            </a:r>
            <a:r>
              <a:rPr lang="it-IT" sz="2400" dirty="0" err="1">
                <a:solidFill>
                  <a:schemeClr val="accent1">
                    <a:lumMod val="50000"/>
                  </a:schemeClr>
                </a:solidFill>
                <a:latin typeface="Gill Sans MT" panose="020B0502020104020203" pitchFamily="34" charset="0"/>
              </a:rPr>
              <a:t>nn</a:t>
            </a:r>
            <a:r>
              <a:rPr lang="it-IT" sz="2400" dirty="0">
                <a:solidFill>
                  <a:schemeClr val="accent1">
                    <a:lumMod val="50000"/>
                  </a:schemeClr>
                </a:solidFill>
                <a:latin typeface="Gill Sans MT" panose="020B0502020104020203" pitchFamily="34" charset="0"/>
              </a:rPr>
              <a:t>), </a:t>
            </a:r>
            <a:r>
              <a:rPr lang="it-IT" sz="2400" dirty="0" err="1">
                <a:solidFill>
                  <a:schemeClr val="accent1">
                    <a:lumMod val="50000"/>
                  </a:schemeClr>
                </a:solidFill>
                <a:latin typeface="Gill Sans MT" panose="020B0502020104020203" pitchFamily="34" charset="0"/>
              </a:rPr>
              <a:t>oo</a:t>
            </a:r>
            <a:r>
              <a:rPr lang="it-IT" sz="2400" dirty="0">
                <a:solidFill>
                  <a:schemeClr val="accent1">
                    <a:lumMod val="50000"/>
                  </a:schemeClr>
                </a:solidFill>
                <a:latin typeface="Gill Sans MT" panose="020B0502020104020203" pitchFamily="34" charset="0"/>
              </a:rPr>
              <a:t> quater) e </a:t>
            </a:r>
            <a:r>
              <a:rPr lang="it-IT" sz="2400" dirty="0" err="1">
                <a:solidFill>
                  <a:schemeClr val="accent1">
                    <a:lumMod val="50000"/>
                  </a:schemeClr>
                </a:solidFill>
                <a:latin typeface="Gill Sans MT" panose="020B0502020104020203" pitchFamily="34" charset="0"/>
              </a:rPr>
              <a:t>oo</a:t>
            </a:r>
            <a:r>
              <a:rPr lang="it-IT" sz="2400" dirty="0">
                <a:solidFill>
                  <a:schemeClr val="accent1">
                    <a:lumMod val="50000"/>
                  </a:schemeClr>
                </a:solidFill>
                <a:latin typeface="Gill Sans MT" panose="020B0502020104020203" pitchFamily="34" charset="0"/>
              </a:rPr>
              <a:t> quinquies)</a:t>
            </a:r>
          </a:p>
          <a:p>
            <a:endParaRPr lang="it-IT" sz="24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E92421CC-D809-BBCB-C9E4-0542E980B6E5}"/>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800" b="1" dirty="0">
                <a:solidFill>
                  <a:srgbClr val="0070C0"/>
                </a:solidFill>
                <a:latin typeface="Gill Sans MT" panose="020B0502020104020203" pitchFamily="34" charset="0"/>
              </a:rPr>
              <a:t>CAM Edilizia </a:t>
            </a:r>
            <a:endParaRPr lang="it-IT" sz="28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04133984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185DD-43A5-20A5-EC61-8CD07E219183}"/>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1ECE29D-304C-9E1D-5EF5-58D363910E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D9B81FEA-9010-156F-A9BC-4B40C164FA89}"/>
              </a:ext>
            </a:extLst>
          </p:cNvPr>
          <p:cNvSpPr/>
          <p:nvPr/>
        </p:nvSpPr>
        <p:spPr>
          <a:xfrm>
            <a:off x="293746" y="1250241"/>
            <a:ext cx="10590564" cy="4755148"/>
          </a:xfrm>
          <a:prstGeom prst="rect">
            <a:avLst/>
          </a:prstGeom>
        </p:spPr>
        <p:txBody>
          <a:bodyPr wrap="square">
            <a:spAutoFit/>
          </a:bodyPr>
          <a:lstStyle/>
          <a:p>
            <a:pPr algn="just"/>
            <a:r>
              <a:rPr lang="it-IT" sz="2400" dirty="0">
                <a:solidFill>
                  <a:schemeClr val="accent1">
                    <a:lumMod val="50000"/>
                  </a:schemeClr>
                </a:solidFill>
                <a:latin typeface="Gill Sans MT" panose="020B0502020104020203" pitchFamily="34" charset="0"/>
              </a:rPr>
              <a:t>In </a:t>
            </a:r>
            <a:r>
              <a:rPr lang="it-IT" sz="2400" u="sng" dirty="0">
                <a:solidFill>
                  <a:srgbClr val="00B050"/>
                </a:solidFill>
                <a:latin typeface="Gill Sans MT" panose="020B0502020104020203" pitchFamily="34" charset="0"/>
              </a:rPr>
              <a:t>fase di progettazione</a:t>
            </a:r>
            <a:r>
              <a:rPr lang="it-IT" sz="2400" dirty="0">
                <a:solidFill>
                  <a:srgbClr val="00B050"/>
                </a:solidFill>
                <a:latin typeface="Gill Sans MT" panose="020B0502020104020203" pitchFamily="34" charset="0"/>
              </a:rPr>
              <a:t> </a:t>
            </a:r>
            <a:r>
              <a:rPr lang="it-IT" sz="2400" dirty="0">
                <a:solidFill>
                  <a:schemeClr val="accent1">
                    <a:lumMod val="50000"/>
                  </a:schemeClr>
                </a:solidFill>
                <a:latin typeface="Gill Sans MT" panose="020B0502020104020203" pitchFamily="34" charset="0"/>
              </a:rPr>
              <a:t>i CAM Edilizia costituiscono </a:t>
            </a:r>
            <a:r>
              <a:rPr lang="it-IT" sz="2400" u="sng" dirty="0">
                <a:solidFill>
                  <a:srgbClr val="00B050"/>
                </a:solidFill>
                <a:latin typeface="Gill Sans MT" panose="020B0502020104020203" pitchFamily="34" charset="0"/>
              </a:rPr>
              <a:t>criteri progettuali obbligatori</a:t>
            </a:r>
            <a:r>
              <a:rPr lang="it-IT" sz="2400" dirty="0">
                <a:solidFill>
                  <a:srgbClr val="00B050"/>
                </a:solidFill>
                <a:latin typeface="Gill Sans MT" panose="020B0502020104020203" pitchFamily="34" charset="0"/>
              </a:rPr>
              <a:t> </a:t>
            </a:r>
            <a:r>
              <a:rPr lang="it-IT" sz="2400" dirty="0">
                <a:solidFill>
                  <a:schemeClr val="accent1">
                    <a:lumMod val="50000"/>
                  </a:schemeClr>
                </a:solidFill>
                <a:latin typeface="Gill Sans MT" panose="020B0502020104020203" pitchFamily="34" charset="0"/>
              </a:rPr>
              <a:t>che: </a:t>
            </a:r>
          </a:p>
          <a:p>
            <a:pPr marL="457200" indent="-457200" algn="just">
              <a:spcBef>
                <a:spcPts val="600"/>
              </a:spcBef>
              <a:buFont typeface="Arial" panose="020B0604020202020204" pitchFamily="34" charset="0"/>
              <a:buChar char="•"/>
            </a:pPr>
            <a:r>
              <a:rPr lang="it-IT" sz="2400" dirty="0">
                <a:solidFill>
                  <a:schemeClr val="accent1">
                    <a:lumMod val="50000"/>
                  </a:schemeClr>
                </a:solidFill>
                <a:latin typeface="Gill Sans MT" panose="020B0502020104020203" pitchFamily="34" charset="0"/>
              </a:rPr>
              <a:t>il progettista affidatario o gli uffici tecnici della stazione appaltante (se progetto redatto da progettisti interni) utilizzano per la redazione del progetto di fattibilità tecnico-economica e dei successivi livelli di progettazione;</a:t>
            </a:r>
          </a:p>
          <a:p>
            <a:pPr marL="457200" indent="-457200" algn="just">
              <a:spcBef>
                <a:spcPts val="600"/>
              </a:spcBef>
              <a:buFont typeface="Arial" panose="020B0604020202020204" pitchFamily="34" charset="0"/>
              <a:buChar char="•"/>
            </a:pPr>
            <a:r>
              <a:rPr lang="it-IT" sz="2400" dirty="0">
                <a:solidFill>
                  <a:schemeClr val="accent1">
                    <a:lumMod val="50000"/>
                  </a:schemeClr>
                </a:solidFill>
                <a:latin typeface="Gill Sans MT" panose="020B0502020104020203" pitchFamily="34" charset="0"/>
              </a:rPr>
              <a:t>l’operatore economico utilizza per la redazione del progetto esecutivo nei casi consentiti dal Codice dei Contratti o di affidamento congiunto di progettazione ed esecuzione lavori, sulla base del progetto posto a base di gara.</a:t>
            </a:r>
          </a:p>
          <a:p>
            <a:pPr algn="just">
              <a:spcBef>
                <a:spcPts val="600"/>
              </a:spcBef>
            </a:pPr>
            <a:r>
              <a:rPr lang="it-IT" sz="2400" dirty="0">
                <a:solidFill>
                  <a:schemeClr val="accent1">
                    <a:lumMod val="50000"/>
                  </a:schemeClr>
                </a:solidFill>
                <a:latin typeface="Gill Sans MT" panose="020B0502020104020203" pitchFamily="34" charset="0"/>
              </a:rPr>
              <a:t>La Stazione appaltante (SA) </a:t>
            </a:r>
            <a:r>
              <a:rPr lang="it-IT" sz="2400" dirty="0">
                <a:solidFill>
                  <a:srgbClr val="00B050"/>
                </a:solidFill>
                <a:latin typeface="Gill Sans MT" panose="020B0502020104020203" pitchFamily="34" charset="0"/>
              </a:rPr>
              <a:t>può</a:t>
            </a:r>
            <a:r>
              <a:rPr lang="it-IT" sz="2400" dirty="0">
                <a:solidFill>
                  <a:schemeClr val="accent1">
                    <a:lumMod val="50000"/>
                  </a:schemeClr>
                </a:solidFill>
                <a:latin typeface="Gill Sans MT" panose="020B0502020104020203" pitchFamily="34" charset="0"/>
              </a:rPr>
              <a:t>, in base alla tipologia e alla complessità dell’intervento, richiedere che il professionista o l’operatore  economico dimostri il possesso delle capacità tecniche e professionali secondo quanto previsto dall’art. 48 del D.Lgs. 36/2023.</a:t>
            </a:r>
          </a:p>
        </p:txBody>
      </p:sp>
      <p:sp>
        <p:nvSpPr>
          <p:cNvPr id="6" name="Rettangolo arrotondato 7">
            <a:extLst>
              <a:ext uri="{FF2B5EF4-FFF2-40B4-BE49-F238E27FC236}">
                <a16:creationId xmlns:a16="http://schemas.microsoft.com/office/drawing/2014/main" id="{E90E6FF8-F4DF-C9A4-5184-A9E3FAEDB0DA}"/>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 </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410171512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18166-EDD4-125B-9506-B14F6380A3F8}"/>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90353D8A-7D18-2E2D-4CE3-E69CF64E2738}"/>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410BCF44-70D4-EF7C-A3F8-642233933F2F}"/>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380A3425-EFAD-0A25-C9D6-4B0329D998F8}"/>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4" name="Immagine 3">
            <a:extLst>
              <a:ext uri="{FF2B5EF4-FFF2-40B4-BE49-F238E27FC236}">
                <a16:creationId xmlns:a16="http://schemas.microsoft.com/office/drawing/2014/main" id="{64C83793-705E-8BCA-4D24-CF229FF07F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CD36228E-77A1-1537-B7F3-6ED96BB1D9B7}"/>
              </a:ext>
            </a:extLst>
          </p:cNvPr>
          <p:cNvSpPr/>
          <p:nvPr/>
        </p:nvSpPr>
        <p:spPr>
          <a:xfrm>
            <a:off x="1256232" y="1888621"/>
            <a:ext cx="10509670" cy="2677656"/>
          </a:xfrm>
          <a:prstGeom prst="rect">
            <a:avLst/>
          </a:prstGeom>
        </p:spPr>
        <p:txBody>
          <a:bodyPr wrap="square">
            <a:spAutoFit/>
          </a:bodyPr>
          <a:lstStyle/>
          <a:p>
            <a:pPr algn="ctr"/>
            <a:r>
              <a:rPr lang="it-IT" sz="3000" i="1" dirty="0">
                <a:solidFill>
                  <a:schemeClr val="bg1"/>
                </a:solidFill>
                <a:latin typeface="Gill Sans MT" panose="020B0502020104020203" pitchFamily="34" charset="0"/>
              </a:rPr>
              <a:t>D. Lgs n. 36/2023 (Codice dei Contratti) e Allegato 1.2</a:t>
            </a:r>
          </a:p>
          <a:p>
            <a:pPr algn="just">
              <a:spcBef>
                <a:spcPts val="1200"/>
              </a:spcBef>
            </a:pPr>
            <a:r>
              <a:rPr lang="it-IT" sz="3000" dirty="0">
                <a:solidFill>
                  <a:schemeClr val="bg1"/>
                </a:solidFill>
                <a:latin typeface="Gill Sans MT" panose="020B0502020104020203" pitchFamily="34" charset="0"/>
              </a:rPr>
              <a:t>Nomina, requisiti e compiti del </a:t>
            </a:r>
            <a:r>
              <a:rPr lang="it-IT" sz="3000" i="1" dirty="0">
                <a:solidFill>
                  <a:schemeClr val="bg1"/>
                </a:solidFill>
                <a:latin typeface="Gill Sans MT" panose="020B0502020104020203" pitchFamily="34" charset="0"/>
              </a:rPr>
              <a:t>responsabile unico del progetto (</a:t>
            </a:r>
            <a:r>
              <a:rPr lang="it-IT" sz="3000" b="1" i="1" dirty="0">
                <a:solidFill>
                  <a:schemeClr val="bg1"/>
                </a:solidFill>
                <a:latin typeface="Gill Sans MT" panose="020B0502020104020203" pitchFamily="34" charset="0"/>
              </a:rPr>
              <a:t>RUP</a:t>
            </a:r>
            <a:r>
              <a:rPr lang="it-IT" sz="3000" i="1" dirty="0">
                <a:solidFill>
                  <a:schemeClr val="bg1"/>
                </a:solidFill>
                <a:latin typeface="Gill Sans MT" panose="020B0502020104020203" pitchFamily="34" charset="0"/>
              </a:rPr>
              <a:t>)</a:t>
            </a:r>
            <a:r>
              <a:rPr lang="it-IT" sz="3000" dirty="0">
                <a:solidFill>
                  <a:schemeClr val="bg1"/>
                </a:solidFill>
                <a:latin typeface="Gill Sans MT" panose="020B0502020104020203" pitchFamily="34" charset="0"/>
              </a:rPr>
              <a:t> per l’affidamento di appalti e concessioni </a:t>
            </a:r>
          </a:p>
          <a:p>
            <a:pPr marL="457200" indent="-457200" algn="just">
              <a:spcBef>
                <a:spcPts val="1200"/>
              </a:spcBef>
              <a:buFont typeface="Arial" panose="020B0604020202020204" pitchFamily="34" charset="0"/>
              <a:buChar char="•"/>
            </a:pPr>
            <a:r>
              <a:rPr lang="it-IT" sz="2400" b="1" dirty="0">
                <a:solidFill>
                  <a:schemeClr val="bg1"/>
                </a:solidFill>
                <a:latin typeface="Gill Sans MT" panose="020B0502020104020203" pitchFamily="34" charset="0"/>
              </a:rPr>
              <a:t>articolo 15 del Codice</a:t>
            </a:r>
          </a:p>
          <a:p>
            <a:pPr marL="457200" indent="-457200" algn="just">
              <a:spcBef>
                <a:spcPts val="1200"/>
              </a:spcBef>
              <a:buFont typeface="Arial" panose="020B0604020202020204" pitchFamily="34" charset="0"/>
              <a:buChar char="•"/>
            </a:pPr>
            <a:r>
              <a:rPr lang="it-IT" sz="2400" b="1" dirty="0">
                <a:solidFill>
                  <a:schemeClr val="bg1"/>
                </a:solidFill>
                <a:latin typeface="Gill Sans MT" panose="020B0502020104020203" pitchFamily="34" charset="0"/>
              </a:rPr>
              <a:t>Allegato I.2 del Codice</a:t>
            </a:r>
          </a:p>
        </p:txBody>
      </p:sp>
      <p:sp>
        <p:nvSpPr>
          <p:cNvPr id="5" name="Rettangolo arrotondato 7">
            <a:extLst>
              <a:ext uri="{FF2B5EF4-FFF2-40B4-BE49-F238E27FC236}">
                <a16:creationId xmlns:a16="http://schemas.microsoft.com/office/drawing/2014/main" id="{AE3527A5-D500-2F3D-F062-132F7A307510}"/>
              </a:ext>
            </a:extLst>
          </p:cNvPr>
          <p:cNvSpPr/>
          <p:nvPr/>
        </p:nvSpPr>
        <p:spPr>
          <a:xfrm>
            <a:off x="974221" y="1067363"/>
            <a:ext cx="10331865" cy="681990"/>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IL RUP nel Codice dei Contratti</a:t>
            </a:r>
          </a:p>
        </p:txBody>
      </p:sp>
      <p:pic>
        <p:nvPicPr>
          <p:cNvPr id="2" name="Immagine 1">
            <a:extLst>
              <a:ext uri="{FF2B5EF4-FFF2-40B4-BE49-F238E27FC236}">
                <a16:creationId xmlns:a16="http://schemas.microsoft.com/office/drawing/2014/main" id="{B68AF1F9-F696-74D7-7355-0D0BAA167518}"/>
              </a:ext>
            </a:extLst>
          </p:cNvPr>
          <p:cNvPicPr>
            <a:picLocks noChangeAspect="1"/>
          </p:cNvPicPr>
          <p:nvPr/>
        </p:nvPicPr>
        <p:blipFill>
          <a:blip r:embed="rId4"/>
          <a:stretch>
            <a:fillRect/>
          </a:stretch>
        </p:blipFill>
        <p:spPr>
          <a:xfrm>
            <a:off x="10432061" y="77763"/>
            <a:ext cx="1672127" cy="2168540"/>
          </a:xfrm>
          <a:prstGeom prst="rect">
            <a:avLst/>
          </a:prstGeom>
        </p:spPr>
      </p:pic>
      <p:pic>
        <p:nvPicPr>
          <p:cNvPr id="6" name="Immagine 5">
            <a:extLst>
              <a:ext uri="{FF2B5EF4-FFF2-40B4-BE49-F238E27FC236}">
                <a16:creationId xmlns:a16="http://schemas.microsoft.com/office/drawing/2014/main" id="{58798B8F-7246-00E7-A896-418E36EE1725}"/>
              </a:ext>
            </a:extLst>
          </p:cNvPr>
          <p:cNvPicPr>
            <a:picLocks noChangeAspect="1"/>
          </p:cNvPicPr>
          <p:nvPr/>
        </p:nvPicPr>
        <p:blipFill>
          <a:blip r:embed="rId5"/>
          <a:stretch>
            <a:fillRect/>
          </a:stretch>
        </p:blipFill>
        <p:spPr>
          <a:xfrm>
            <a:off x="108580" y="4317690"/>
            <a:ext cx="1201094" cy="1472946"/>
          </a:xfrm>
          <a:prstGeom prst="rect">
            <a:avLst/>
          </a:prstGeom>
        </p:spPr>
      </p:pic>
    </p:spTree>
    <p:extLst>
      <p:ext uri="{BB962C8B-B14F-4D97-AF65-F5344CB8AC3E}">
        <p14:creationId xmlns:p14="http://schemas.microsoft.com/office/powerpoint/2010/main" val="2020241403"/>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3D173-E737-A568-90BC-23280212BD0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58E9350-5CCB-36C5-B864-8AE31257EE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4A2085CA-4BD8-EBFE-1B5D-F4AB5DFA6202}"/>
              </a:ext>
            </a:extLst>
          </p:cNvPr>
          <p:cNvSpPr/>
          <p:nvPr/>
        </p:nvSpPr>
        <p:spPr>
          <a:xfrm>
            <a:off x="293746" y="1250241"/>
            <a:ext cx="11283488" cy="4601260"/>
          </a:xfrm>
          <a:prstGeom prst="rect">
            <a:avLst/>
          </a:prstGeom>
        </p:spPr>
        <p:txBody>
          <a:bodyPr wrap="square">
            <a:spAutoFit/>
          </a:bodyPr>
          <a:lstStyle/>
          <a:p>
            <a:pPr algn="just"/>
            <a:r>
              <a:rPr lang="it-IT" sz="2400" dirty="0">
                <a:solidFill>
                  <a:schemeClr val="accent1">
                    <a:lumMod val="50000"/>
                  </a:schemeClr>
                </a:solidFill>
                <a:latin typeface="Gill Sans MT" panose="020B0502020104020203" pitchFamily="34" charset="0"/>
              </a:rPr>
              <a:t>Nella </a:t>
            </a:r>
            <a:r>
              <a:rPr lang="it-IT" sz="2400" dirty="0">
                <a:solidFill>
                  <a:srgbClr val="00B050"/>
                </a:solidFill>
                <a:latin typeface="Gill Sans MT" panose="020B0502020104020203" pitchFamily="34" charset="0"/>
              </a:rPr>
              <a:t>fase di progettazione</a:t>
            </a:r>
            <a:r>
              <a:rPr lang="it-IT" sz="2400" dirty="0">
                <a:solidFill>
                  <a:schemeClr val="accent1">
                    <a:lumMod val="50000"/>
                  </a:schemeClr>
                </a:solidFill>
                <a:latin typeface="Gill Sans MT" panose="020B0502020104020203" pitchFamily="34" charset="0"/>
              </a:rPr>
              <a:t>, le clausole contrattuali fungono da garanzia per il rispetto dei criteri ambientali e prevedono la redazione di una </a:t>
            </a:r>
            <a:r>
              <a:rPr lang="it-IT" sz="2400" dirty="0">
                <a:solidFill>
                  <a:srgbClr val="00B050"/>
                </a:solidFill>
                <a:latin typeface="Gill Sans MT" panose="020B0502020104020203" pitchFamily="34" charset="0"/>
              </a:rPr>
              <a:t>relazione tecnica CAM </a:t>
            </a:r>
            <a:r>
              <a:rPr lang="it-IT" sz="2400" dirty="0">
                <a:solidFill>
                  <a:schemeClr val="accent1">
                    <a:lumMod val="50000"/>
                  </a:schemeClr>
                </a:solidFill>
                <a:latin typeface="Gill Sans MT" panose="020B0502020104020203" pitchFamily="34" charset="0"/>
              </a:rPr>
              <a:t>in cui indicare le specifiche tecniche di progetto.</a:t>
            </a:r>
          </a:p>
          <a:p>
            <a:pPr algn="just">
              <a:spcBef>
                <a:spcPts val="600"/>
              </a:spcBef>
            </a:pPr>
            <a:r>
              <a:rPr lang="it-IT" sz="2400" b="1" dirty="0">
                <a:solidFill>
                  <a:srgbClr val="00B050"/>
                </a:solidFill>
                <a:latin typeface="Gill Sans MT" panose="020B0502020104020203" pitchFamily="34" charset="0"/>
              </a:rPr>
              <a:t>Relazione CAM</a:t>
            </a:r>
          </a:p>
          <a:p>
            <a:pPr algn="just"/>
            <a:r>
              <a:rPr lang="it-IT" sz="2400" dirty="0">
                <a:solidFill>
                  <a:schemeClr val="accent1">
                    <a:lumMod val="50000"/>
                  </a:schemeClr>
                </a:solidFill>
                <a:latin typeface="Gill Sans MT" panose="020B0502020104020203" pitchFamily="34" charset="0"/>
              </a:rPr>
              <a:t>Il professionista/operatore economico elabora una Relazione CAM in cui, per ogni criterio ambientale minimo:</a:t>
            </a:r>
          </a:p>
          <a:p>
            <a:pPr marL="342900" indent="-342900" algn="just">
              <a:buFont typeface="Arial" panose="020B0604020202090204" pitchFamily="34" charset="0"/>
              <a:buChar char="•"/>
            </a:pPr>
            <a:r>
              <a:rPr lang="it-IT" sz="2400" dirty="0">
                <a:solidFill>
                  <a:schemeClr val="accent1">
                    <a:lumMod val="50000"/>
                  </a:schemeClr>
                </a:solidFill>
                <a:latin typeface="Gill Sans MT" panose="020B0502020104020203" pitchFamily="34" charset="0"/>
              </a:rPr>
              <a:t>descrive le scelte progettuali che garantiscono la conformità al criterio;</a:t>
            </a:r>
          </a:p>
          <a:p>
            <a:pPr marL="342900" indent="-342900" algn="just">
              <a:buFont typeface="Arial" panose="020B0604020202090204" pitchFamily="34" charset="0"/>
              <a:buChar char="•"/>
            </a:pPr>
            <a:r>
              <a:rPr lang="it-IT" sz="2400" dirty="0">
                <a:solidFill>
                  <a:schemeClr val="accent1">
                    <a:lumMod val="50000"/>
                  </a:schemeClr>
                </a:solidFill>
                <a:latin typeface="Gill Sans MT" panose="020B0502020104020203" pitchFamily="34" charset="0"/>
              </a:rPr>
              <a:t>indica gli elaborati progettuali in cui sono rinvenibili i riferimenti ai requisiti relativi al rispetto dei criteri ambientali minimi;</a:t>
            </a:r>
          </a:p>
          <a:p>
            <a:pPr marL="342900" indent="-342900" algn="just">
              <a:buFont typeface="Arial" panose="020B0604020202090204" pitchFamily="34" charset="0"/>
              <a:buChar char="•"/>
            </a:pPr>
            <a:r>
              <a:rPr lang="it-IT" sz="2400" dirty="0">
                <a:solidFill>
                  <a:schemeClr val="accent1">
                    <a:lumMod val="50000"/>
                  </a:schemeClr>
                </a:solidFill>
                <a:latin typeface="Gill Sans MT" panose="020B0502020104020203" pitchFamily="34" charset="0"/>
              </a:rPr>
              <a:t>dettaglia i requisiti dei materiali e dei prodotti da costruzione in conformità ai criteri ambientali minimi;</a:t>
            </a:r>
          </a:p>
          <a:p>
            <a:pPr marL="342900" indent="-342900" algn="just">
              <a:buFont typeface="Arial" panose="020B0604020202090204" pitchFamily="34" charset="0"/>
              <a:buChar char="•"/>
            </a:pPr>
            <a:r>
              <a:rPr lang="it-IT" sz="2400" dirty="0">
                <a:solidFill>
                  <a:schemeClr val="accent1">
                    <a:lumMod val="50000"/>
                  </a:schemeClr>
                </a:solidFill>
                <a:latin typeface="Gill Sans MT" panose="020B0502020104020203" pitchFamily="34" charset="0"/>
              </a:rPr>
              <a:t>indica i mezzi di prova che l’esecutore dei lavori dovrà presentare alla direzione lavori.</a:t>
            </a:r>
          </a:p>
        </p:txBody>
      </p:sp>
      <p:sp>
        <p:nvSpPr>
          <p:cNvPr id="6" name="Rettangolo arrotondato 7">
            <a:extLst>
              <a:ext uri="{FF2B5EF4-FFF2-40B4-BE49-F238E27FC236}">
                <a16:creationId xmlns:a16="http://schemas.microsoft.com/office/drawing/2014/main" id="{85092A0D-4FAA-10BB-C0CB-87A6BAFDD770}"/>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 </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1508176183"/>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9654B-85ED-0F99-5D9A-00A66E69898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B53A00FD-FD16-DED2-9C92-A2F4BB77CC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0282301-7C18-CB27-4333-7EA566BD1A6A}"/>
              </a:ext>
            </a:extLst>
          </p:cNvPr>
          <p:cNvSpPr/>
          <p:nvPr/>
        </p:nvSpPr>
        <p:spPr>
          <a:xfrm>
            <a:off x="293746" y="1250241"/>
            <a:ext cx="11298986" cy="2831544"/>
          </a:xfrm>
          <a:prstGeom prst="rect">
            <a:avLst/>
          </a:prstGeom>
        </p:spPr>
        <p:txBody>
          <a:bodyPr wrap="square">
            <a:spAutoFit/>
          </a:bodyPr>
          <a:lstStyle/>
          <a:p>
            <a:pPr algn="just"/>
            <a:r>
              <a:rPr lang="it-IT" sz="2400" dirty="0">
                <a:solidFill>
                  <a:schemeClr val="accent1">
                    <a:lumMod val="50000"/>
                  </a:schemeClr>
                </a:solidFill>
                <a:latin typeface="Gill Sans MT" panose="020B0502020104020203" pitchFamily="34" charset="0"/>
              </a:rPr>
              <a:t>Nella </a:t>
            </a:r>
            <a:r>
              <a:rPr lang="it-IT" sz="2400" dirty="0">
                <a:solidFill>
                  <a:srgbClr val="00B050"/>
                </a:solidFill>
                <a:latin typeface="Gill Sans MT" panose="020B0502020104020203" pitchFamily="34" charset="0"/>
              </a:rPr>
              <a:t>Relazione tecnica CAM</a:t>
            </a:r>
            <a:r>
              <a:rPr lang="it-IT" sz="2400" dirty="0">
                <a:solidFill>
                  <a:schemeClr val="accent1">
                    <a:lumMod val="50000"/>
                  </a:schemeClr>
                </a:solidFill>
                <a:latin typeface="Gill Sans MT" panose="020B0502020104020203" pitchFamily="34" charset="0"/>
              </a:rPr>
              <a:t>, inoltre, il progettista dà evidenza del contesto progettuale e delle motivazioni tecniche che hanno portato </a:t>
            </a:r>
            <a:r>
              <a:rPr lang="it-IT" sz="2400" dirty="0">
                <a:solidFill>
                  <a:srgbClr val="00B050"/>
                </a:solidFill>
                <a:latin typeface="Gill Sans MT" panose="020B0502020104020203" pitchFamily="34" charset="0"/>
              </a:rPr>
              <a:t>all’eventuale applicazione parziale o mancata applicazione dei criteri ambientali minimi</a:t>
            </a:r>
            <a:r>
              <a:rPr lang="it-IT" sz="2400" dirty="0">
                <a:solidFill>
                  <a:schemeClr val="accent1">
                    <a:lumMod val="50000"/>
                  </a:schemeClr>
                </a:solidFill>
                <a:latin typeface="Gill Sans MT" panose="020B0502020104020203" pitchFamily="34" charset="0"/>
              </a:rPr>
              <a:t>. Ciò può avvenire, ad esempio, per i seguenti motivi:</a:t>
            </a:r>
          </a:p>
          <a:p>
            <a:pPr marL="342900" indent="-342900" algn="just">
              <a:spcBef>
                <a:spcPts val="600"/>
              </a:spcBef>
              <a:buFont typeface="Arial" panose="020B0604020202090204" pitchFamily="34" charset="0"/>
              <a:buChar char="•"/>
            </a:pPr>
            <a:r>
              <a:rPr lang="it-IT" sz="2400" dirty="0">
                <a:solidFill>
                  <a:schemeClr val="accent1">
                    <a:lumMod val="50000"/>
                  </a:schemeClr>
                </a:solidFill>
                <a:latin typeface="Gill Sans MT" panose="020B0502020104020203" pitchFamily="34" charset="0"/>
              </a:rPr>
              <a:t>prodotto o materiale da costruzione non previsto dal progetto;</a:t>
            </a:r>
          </a:p>
          <a:p>
            <a:pPr marL="342900" indent="-342900" algn="just">
              <a:spcBef>
                <a:spcPts val="600"/>
              </a:spcBef>
              <a:buFont typeface="Arial" panose="020B0604020202090204" pitchFamily="34" charset="0"/>
              <a:buChar char="•"/>
            </a:pPr>
            <a:r>
              <a:rPr lang="it-IT" sz="2400" dirty="0">
                <a:solidFill>
                  <a:schemeClr val="accent1">
                    <a:lumMod val="50000"/>
                  </a:schemeClr>
                </a:solidFill>
                <a:latin typeface="Gill Sans MT" panose="020B0502020104020203" pitchFamily="34" charset="0"/>
              </a:rPr>
              <a:t>particolari condizioni del sito che impediscono la piena applicazione di uno o più criteri ambientali minimi.</a:t>
            </a:r>
          </a:p>
        </p:txBody>
      </p:sp>
      <p:sp>
        <p:nvSpPr>
          <p:cNvPr id="6" name="Rettangolo arrotondato 7">
            <a:extLst>
              <a:ext uri="{FF2B5EF4-FFF2-40B4-BE49-F238E27FC236}">
                <a16:creationId xmlns:a16="http://schemas.microsoft.com/office/drawing/2014/main" id="{E4B9C5D1-FE1B-953E-CE5C-27885C94C76F}"/>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 </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49533566"/>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C0F6C-BC9A-2091-C701-59A484712B4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974BC36-99CB-E8FA-2F95-7196860708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150F62FB-CFE6-B936-040E-720887233DC6}"/>
              </a:ext>
            </a:extLst>
          </p:cNvPr>
          <p:cNvSpPr/>
          <p:nvPr/>
        </p:nvSpPr>
        <p:spPr>
          <a:xfrm>
            <a:off x="293745" y="1265740"/>
            <a:ext cx="11329983" cy="4755148"/>
          </a:xfrm>
          <a:prstGeom prst="rect">
            <a:avLst/>
          </a:prstGeom>
        </p:spPr>
        <p:txBody>
          <a:bodyPr wrap="square">
            <a:spAutoFit/>
          </a:bodyPr>
          <a:lstStyle/>
          <a:p>
            <a:pPr algn="just"/>
            <a:r>
              <a:rPr lang="it-IT" sz="2400" b="1" dirty="0">
                <a:solidFill>
                  <a:srgbClr val="00B050"/>
                </a:solidFill>
                <a:latin typeface="Gill Sans MT" panose="020B0502020104020203" pitchFamily="34" charset="0"/>
              </a:rPr>
              <a:t>Specifiche tecniche di progetto</a:t>
            </a:r>
          </a:p>
          <a:p>
            <a:pPr algn="just">
              <a:spcBef>
                <a:spcPts val="600"/>
              </a:spcBef>
            </a:pPr>
            <a:r>
              <a:rPr lang="it-IT" sz="2400" dirty="0">
                <a:solidFill>
                  <a:schemeClr val="accent1">
                    <a:lumMod val="50000"/>
                  </a:schemeClr>
                </a:solidFill>
                <a:latin typeface="Gill Sans MT" panose="020B0502020104020203" pitchFamily="34" charset="0"/>
              </a:rPr>
              <a:t>Le specifiche tecniche di progetto investono diversi contesti del processo edilizio ed indicano la modalità concreta di adempimento alle prescrizioni ambientali. Nelle </a:t>
            </a:r>
            <a:r>
              <a:rPr lang="it-IT" sz="2400" u="sng" dirty="0">
                <a:solidFill>
                  <a:srgbClr val="00B050"/>
                </a:solidFill>
                <a:latin typeface="Gill Sans MT" panose="020B0502020104020203" pitchFamily="34" charset="0"/>
              </a:rPr>
              <a:t>specifiche fattispecie degli interventi agevolati</a:t>
            </a:r>
            <a:r>
              <a:rPr lang="it-IT" sz="2400" dirty="0">
                <a:solidFill>
                  <a:schemeClr val="accent1">
                    <a:lumMod val="50000"/>
                  </a:schemeClr>
                </a:solidFill>
                <a:latin typeface="Gill Sans MT" panose="020B0502020104020203" pitchFamily="34" charset="0"/>
              </a:rPr>
              <a:t> riguardano:</a:t>
            </a:r>
          </a:p>
          <a:p>
            <a:pPr marL="342900" indent="-342900" algn="just">
              <a:spcBef>
                <a:spcPts val="600"/>
              </a:spcBef>
              <a:buFont typeface="Arial" panose="020B0604020202090204" pitchFamily="34" charset="0"/>
              <a:buChar char="•"/>
            </a:pPr>
            <a:r>
              <a:rPr lang="it-IT" sz="2400" dirty="0">
                <a:solidFill>
                  <a:srgbClr val="00B050"/>
                </a:solidFill>
                <a:latin typeface="Gill Sans MT" panose="020B0502020104020203" pitchFamily="34" charset="0"/>
              </a:rPr>
              <a:t>l’edificio</a:t>
            </a:r>
            <a:r>
              <a:rPr lang="it-IT" sz="2400" dirty="0">
                <a:solidFill>
                  <a:schemeClr val="accent1">
                    <a:lumMod val="50000"/>
                  </a:schemeClr>
                </a:solidFill>
                <a:latin typeface="Gill Sans MT" panose="020B0502020104020203" pitchFamily="34" charset="0"/>
              </a:rPr>
              <a:t>:  con particolare attenzione alla </a:t>
            </a:r>
            <a:r>
              <a:rPr lang="it-IT" sz="2400" dirty="0">
                <a:solidFill>
                  <a:srgbClr val="00B050"/>
                </a:solidFill>
                <a:latin typeface="Gill Sans MT" panose="020B0502020104020203" pitchFamily="34" charset="0"/>
              </a:rPr>
              <a:t>riduzione dei consumi energetici</a:t>
            </a:r>
            <a:r>
              <a:rPr lang="it-IT" sz="2400" dirty="0">
                <a:solidFill>
                  <a:schemeClr val="accent1">
                    <a:lumMod val="50000"/>
                  </a:schemeClr>
                </a:solidFill>
                <a:latin typeface="Gill Sans MT" panose="020B0502020104020203" pitchFamily="34" charset="0"/>
              </a:rPr>
              <a:t>, e, </a:t>
            </a:r>
            <a:r>
              <a:rPr lang="it-IT" sz="2400" u="sng" dirty="0">
                <a:solidFill>
                  <a:schemeClr val="accent1">
                    <a:lumMod val="50000"/>
                  </a:schemeClr>
                </a:solidFill>
                <a:latin typeface="Gill Sans MT" panose="020B0502020104020203" pitchFamily="34" charset="0"/>
              </a:rPr>
              <a:t>ove previsto</a:t>
            </a:r>
            <a:r>
              <a:rPr lang="it-IT" sz="2400" dirty="0">
                <a:solidFill>
                  <a:schemeClr val="accent1">
                    <a:lumMod val="50000"/>
                  </a:schemeClr>
                </a:solidFill>
                <a:latin typeface="Gill Sans MT" panose="020B0502020104020203" pitchFamily="34" charset="0"/>
              </a:rPr>
              <a:t>, all’archiviazione della documentazione tecnica riguardante l’edificio stesso nella sua </a:t>
            </a:r>
            <a:r>
              <a:rPr lang="it-IT" sz="2400" dirty="0">
                <a:solidFill>
                  <a:srgbClr val="00B050"/>
                </a:solidFill>
                <a:latin typeface="Gill Sans MT" panose="020B0502020104020203" pitchFamily="34" charset="0"/>
              </a:rPr>
              <a:t>rappresentazione BIM</a:t>
            </a:r>
            <a:r>
              <a:rPr lang="it-IT" sz="2400" dirty="0">
                <a:solidFill>
                  <a:schemeClr val="accent1">
                    <a:lumMod val="50000"/>
                  </a:schemeClr>
                </a:solidFill>
                <a:latin typeface="Gill Sans MT" panose="020B0502020104020203" pitchFamily="34" charset="0"/>
              </a:rPr>
              <a:t>, il </a:t>
            </a:r>
            <a:r>
              <a:rPr lang="it-IT" sz="2400" dirty="0">
                <a:solidFill>
                  <a:srgbClr val="00B050"/>
                </a:solidFill>
                <a:latin typeface="Gill Sans MT" panose="020B0502020104020203" pitchFamily="34" charset="0"/>
              </a:rPr>
              <a:t>piano di disassemblaggio e demolizione selettiva</a:t>
            </a:r>
            <a:r>
              <a:rPr lang="it-IT" sz="2400" dirty="0">
                <a:solidFill>
                  <a:schemeClr val="accent1">
                    <a:lumMod val="50000"/>
                  </a:schemeClr>
                </a:solidFill>
                <a:latin typeface="Gill Sans MT" panose="020B0502020104020203" pitchFamily="34" charset="0"/>
              </a:rPr>
              <a:t>;</a:t>
            </a:r>
          </a:p>
          <a:p>
            <a:pPr marL="342900" indent="-342900" algn="just">
              <a:spcBef>
                <a:spcPts val="600"/>
              </a:spcBef>
              <a:buFont typeface="Arial" panose="020B0604020202090204" pitchFamily="34" charset="0"/>
              <a:buChar char="•"/>
            </a:pPr>
            <a:r>
              <a:rPr lang="it-IT" sz="2400" dirty="0">
                <a:solidFill>
                  <a:srgbClr val="00B050"/>
                </a:solidFill>
                <a:latin typeface="Gill Sans MT" panose="020B0502020104020203" pitchFamily="34" charset="0"/>
              </a:rPr>
              <a:t>i prodotti da costruzione</a:t>
            </a:r>
            <a:r>
              <a:rPr lang="it-IT" sz="2400" dirty="0">
                <a:solidFill>
                  <a:schemeClr val="accent1">
                    <a:lumMod val="50000"/>
                  </a:schemeClr>
                </a:solidFill>
                <a:latin typeface="Gill Sans MT" panose="020B0502020104020203" pitchFamily="34" charset="0"/>
              </a:rPr>
              <a:t>: devono essere riportati i contenuti minimi percentuali di materia recuperata, riciclata, sottoprodotti, per i singoli prodotti da costruzione (</a:t>
            </a:r>
            <a:r>
              <a:rPr lang="it-IT" sz="2400" i="1" dirty="0">
                <a:solidFill>
                  <a:schemeClr val="accent1">
                    <a:lumMod val="50000"/>
                  </a:schemeClr>
                </a:solidFill>
                <a:latin typeface="Gill Sans MT" panose="020B0502020104020203" pitchFamily="34" charset="0"/>
              </a:rPr>
              <a:t>calcestruzzo, acciaio, laterizi, prodotti legnosi, isolanti termici e acustici, tramezzature, pavimentazioni, serramenti, tubazioni, pitture e vernici specificando il livello di pertinenza in funzione delle lavorazioni previste dal progetto</a:t>
            </a:r>
            <a:r>
              <a:rPr lang="it-IT" sz="2400" dirty="0">
                <a:solidFill>
                  <a:schemeClr val="accent1">
                    <a:lumMod val="50000"/>
                  </a:schemeClr>
                </a:solidFill>
                <a:latin typeface="Gill Sans MT" panose="020B0502020104020203" pitchFamily="34" charset="0"/>
              </a:rPr>
              <a:t>).</a:t>
            </a:r>
          </a:p>
        </p:txBody>
      </p:sp>
      <p:sp>
        <p:nvSpPr>
          <p:cNvPr id="6" name="Rettangolo arrotondato 7">
            <a:extLst>
              <a:ext uri="{FF2B5EF4-FFF2-40B4-BE49-F238E27FC236}">
                <a16:creationId xmlns:a16="http://schemas.microsoft.com/office/drawing/2014/main" id="{D8A5419B-5DB5-A98F-904B-400851E1D01D}"/>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1374078985"/>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9A1C2-21EE-EC8A-58F3-175AD09DFAB2}"/>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35890B1F-1502-BB79-CD6F-051DE408CC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0640F3BA-75A6-C897-FDB7-49A4D6C41333}"/>
              </a:ext>
            </a:extLst>
          </p:cNvPr>
          <p:cNvSpPr/>
          <p:nvPr/>
        </p:nvSpPr>
        <p:spPr>
          <a:xfrm>
            <a:off x="293745" y="1265740"/>
            <a:ext cx="11329983" cy="4308872"/>
          </a:xfrm>
          <a:prstGeom prst="rect">
            <a:avLst/>
          </a:prstGeom>
        </p:spPr>
        <p:txBody>
          <a:bodyPr wrap="square">
            <a:spAutoFit/>
          </a:bodyPr>
          <a:lstStyle/>
          <a:p>
            <a:pPr marL="342900" indent="-342900" algn="just">
              <a:spcBef>
                <a:spcPts val="600"/>
              </a:spcBef>
              <a:buFont typeface="Arial" panose="020B0604020202090204" pitchFamily="34" charset="0"/>
              <a:buChar char="•"/>
            </a:pPr>
            <a:r>
              <a:rPr lang="it-IT" sz="2400" dirty="0">
                <a:solidFill>
                  <a:srgbClr val="00B050"/>
                </a:solidFill>
                <a:latin typeface="Gill Sans MT" panose="020B0502020104020203" pitchFamily="34" charset="0"/>
              </a:rPr>
              <a:t>il cantiere: </a:t>
            </a:r>
            <a:r>
              <a:rPr lang="it-IT" sz="2400" dirty="0">
                <a:solidFill>
                  <a:schemeClr val="accent1">
                    <a:lumMod val="50000"/>
                  </a:schemeClr>
                </a:solidFill>
                <a:latin typeface="Gill Sans MT" panose="020B0502020104020203" pitchFamily="34" charset="0"/>
              </a:rPr>
              <a:t>costituite da criteri progettuali per l’organizzazione e gestione sostenibile del cantiere (prestazioni ambientali del cantiere, demolizione selettiva, recupero e riciclo, conservazione dello strato superficiale del terreno, rinterri e riempimenti); il progettista li integra nel progetto di cantiere e nel capitolato speciale d’appalto del progetto esecutivo.</a:t>
            </a:r>
          </a:p>
          <a:p>
            <a:pPr algn="just">
              <a:spcBef>
                <a:spcPts val="600"/>
              </a:spcBef>
            </a:pPr>
            <a:r>
              <a:rPr lang="it-IT" sz="2400" dirty="0">
                <a:solidFill>
                  <a:srgbClr val="00B050"/>
                </a:solidFill>
                <a:latin typeface="Gill Sans MT" panose="020B0502020104020203" pitchFamily="34" charset="0"/>
              </a:rPr>
              <a:t>Archiviazione BIM</a:t>
            </a:r>
          </a:p>
          <a:p>
            <a:pPr algn="just">
              <a:spcBef>
                <a:spcPts val="600"/>
              </a:spcBef>
            </a:pPr>
            <a:r>
              <a:rPr lang="it-IT" sz="2400" dirty="0">
                <a:solidFill>
                  <a:schemeClr val="accent1">
                    <a:lumMod val="50000"/>
                  </a:schemeClr>
                </a:solidFill>
                <a:latin typeface="Gill Sans MT" panose="020B0502020104020203" pitchFamily="34" charset="0"/>
              </a:rPr>
              <a:t>Il D.M. 256/2022 prevede l’archiviazione della documentazione tecnica riguardante l’edificio, nella sua rappresentazione BIM, in </a:t>
            </a:r>
            <a:r>
              <a:rPr lang="it-IT" sz="2400" dirty="0">
                <a:solidFill>
                  <a:srgbClr val="00B050"/>
                </a:solidFill>
                <a:latin typeface="Gill Sans MT" panose="020B0502020104020203" pitchFamily="34" charset="0"/>
              </a:rPr>
              <a:t>formato aperto IFC </a:t>
            </a:r>
            <a:r>
              <a:rPr lang="it-IT" sz="2400" dirty="0" err="1">
                <a:solidFill>
                  <a:srgbClr val="00B050"/>
                </a:solidFill>
                <a:latin typeface="Gill Sans MT" panose="020B0502020104020203" pitchFamily="34" charset="0"/>
              </a:rPr>
              <a:t>openBIM</a:t>
            </a:r>
            <a:r>
              <a:rPr lang="it-IT" sz="2400" dirty="0">
                <a:solidFill>
                  <a:srgbClr val="00B050"/>
                </a:solidFill>
                <a:latin typeface="Gill Sans MT" panose="020B0502020104020203" pitchFamily="34" charset="0"/>
              </a:rPr>
              <a:t> </a:t>
            </a:r>
            <a:r>
              <a:rPr lang="it-IT" sz="2400" dirty="0">
                <a:solidFill>
                  <a:schemeClr val="accent1">
                    <a:lumMod val="50000"/>
                  </a:schemeClr>
                </a:solidFill>
                <a:latin typeface="Gill Sans MT" panose="020B0502020104020203" pitchFamily="34" charset="0"/>
              </a:rPr>
              <a:t>e che sia garantita adeguata interoperabilità in linea con i formati digitali IFC (Industry Foundation Classes) necessari allo scambio dei dati e delle informazioni relative alla rappresentazione digitale del fabbricato. </a:t>
            </a:r>
          </a:p>
        </p:txBody>
      </p:sp>
      <p:sp>
        <p:nvSpPr>
          <p:cNvPr id="6" name="Rettangolo arrotondato 7">
            <a:extLst>
              <a:ext uri="{FF2B5EF4-FFF2-40B4-BE49-F238E27FC236}">
                <a16:creationId xmlns:a16="http://schemas.microsoft.com/office/drawing/2014/main" id="{331C3F0D-3D8F-A985-4152-C1417E8D130D}"/>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42669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1215C-65D7-6A86-1B60-DE9830749F3A}"/>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EB5E38E-5485-44F6-B005-D233F33A84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E183455-97EB-F08F-DE39-47967A4A0F39}"/>
              </a:ext>
            </a:extLst>
          </p:cNvPr>
          <p:cNvSpPr/>
          <p:nvPr/>
        </p:nvSpPr>
        <p:spPr>
          <a:xfrm>
            <a:off x="293746" y="1265740"/>
            <a:ext cx="11407474" cy="4462760"/>
          </a:xfrm>
          <a:prstGeom prst="rect">
            <a:avLst/>
          </a:prstGeom>
        </p:spPr>
        <p:txBody>
          <a:bodyPr wrap="square">
            <a:spAutoFit/>
          </a:bodyPr>
          <a:lstStyle/>
          <a:p>
            <a:pPr algn="just">
              <a:spcBef>
                <a:spcPts val="600"/>
              </a:spcBef>
            </a:pPr>
            <a:r>
              <a:rPr lang="it-IT" sz="2400" u="sng" dirty="0">
                <a:solidFill>
                  <a:schemeClr val="accent1">
                    <a:lumMod val="50000"/>
                  </a:schemeClr>
                </a:solidFill>
                <a:latin typeface="Gill Sans MT" panose="020B0502020104020203" pitchFamily="34" charset="0"/>
              </a:rPr>
              <a:t>Tuttavia, l’art. 43 del D.Lgs 36/2023, come aggiornato dal D.Lgs. 209/2024, rende obbligatoria l’adozione della GID</a:t>
            </a:r>
            <a:r>
              <a:rPr lang="it-IT" sz="2400" dirty="0">
                <a:solidFill>
                  <a:schemeClr val="accent1">
                    <a:lumMod val="50000"/>
                  </a:schemeClr>
                </a:solidFill>
                <a:latin typeface="Gill Sans MT" panose="020B0502020104020203" pitchFamily="34" charset="0"/>
              </a:rPr>
              <a:t> (Gestione Informativa Digitale) </a:t>
            </a:r>
            <a:r>
              <a:rPr lang="it-IT" sz="2400" dirty="0">
                <a:solidFill>
                  <a:srgbClr val="00B050"/>
                </a:solidFill>
                <a:latin typeface="Gill Sans MT" panose="020B0502020104020203" pitchFamily="34" charset="0"/>
              </a:rPr>
              <a:t>a partire dal 1° gennaio 2025</a:t>
            </a:r>
            <a:r>
              <a:rPr lang="it-IT" sz="2400" dirty="0">
                <a:solidFill>
                  <a:schemeClr val="accent1">
                    <a:lumMod val="50000"/>
                  </a:schemeClr>
                </a:solidFill>
                <a:latin typeface="Gill Sans MT" panose="020B0502020104020203" pitchFamily="34" charset="0"/>
              </a:rPr>
              <a:t> </a:t>
            </a:r>
            <a:r>
              <a:rPr lang="it-IT" sz="2400" u="sng" dirty="0">
                <a:solidFill>
                  <a:schemeClr val="accent1">
                    <a:lumMod val="50000"/>
                  </a:schemeClr>
                </a:solidFill>
                <a:latin typeface="Gill Sans MT" panose="020B0502020104020203" pitchFamily="34" charset="0"/>
              </a:rPr>
              <a:t>solo per</a:t>
            </a:r>
            <a:r>
              <a:rPr lang="it-IT" sz="2400" dirty="0">
                <a:solidFill>
                  <a:schemeClr val="accent1">
                    <a:lumMod val="50000"/>
                  </a:schemeClr>
                </a:solidFill>
                <a:latin typeface="Gill Sans MT" panose="020B0502020104020203" pitchFamily="34" charset="0"/>
              </a:rPr>
              <a:t>:</a:t>
            </a:r>
          </a:p>
          <a:p>
            <a:pPr marL="342900" indent="-342900" algn="just">
              <a:spcBef>
                <a:spcPts val="600"/>
              </a:spcBef>
              <a:buFont typeface="Arial" panose="020B0604020202090204" pitchFamily="34" charset="0"/>
              <a:buChar char="•"/>
            </a:pPr>
            <a:r>
              <a:rPr lang="it-IT" sz="2400" dirty="0">
                <a:solidFill>
                  <a:srgbClr val="00B050"/>
                </a:solidFill>
                <a:latin typeface="Gill Sans MT" panose="020B0502020104020203" pitchFamily="34" charset="0"/>
              </a:rPr>
              <a:t>progetti di nuova costruzione e interventi su edifici esistenti </a:t>
            </a:r>
            <a:r>
              <a:rPr lang="it-IT" sz="2400" dirty="0">
                <a:solidFill>
                  <a:schemeClr val="accent1">
                    <a:lumMod val="50000"/>
                  </a:schemeClr>
                </a:solidFill>
                <a:latin typeface="Gill Sans MT" panose="020B0502020104020203" pitchFamily="34" charset="0"/>
              </a:rPr>
              <a:t>con un valore stimato </a:t>
            </a:r>
            <a:r>
              <a:rPr lang="it-IT" sz="2400" dirty="0">
                <a:solidFill>
                  <a:srgbClr val="00B050"/>
                </a:solidFill>
                <a:latin typeface="Gill Sans MT" panose="020B0502020104020203" pitchFamily="34" charset="0"/>
              </a:rPr>
              <a:t>superiore a 2 milioni di euro</a:t>
            </a:r>
            <a:r>
              <a:rPr lang="it-IT" sz="2400" dirty="0">
                <a:solidFill>
                  <a:schemeClr val="accent1">
                    <a:lumMod val="50000"/>
                  </a:schemeClr>
                </a:solidFill>
                <a:latin typeface="Gill Sans MT" panose="020B0502020104020203" pitchFamily="34" charset="0"/>
              </a:rPr>
              <a:t>;</a:t>
            </a:r>
          </a:p>
          <a:p>
            <a:pPr marL="342900" indent="-342900" algn="just">
              <a:spcBef>
                <a:spcPts val="600"/>
              </a:spcBef>
              <a:buFont typeface="Arial" panose="020B0604020202090204" pitchFamily="34" charset="0"/>
              <a:buChar char="•"/>
            </a:pPr>
            <a:r>
              <a:rPr lang="it-IT" sz="2400" dirty="0">
                <a:solidFill>
                  <a:schemeClr val="accent1">
                    <a:lumMod val="50000"/>
                  </a:schemeClr>
                </a:solidFill>
                <a:latin typeface="Gill Sans MT" panose="020B0502020104020203" pitchFamily="34" charset="0"/>
              </a:rPr>
              <a:t>lavori su beni culturali (ai sensi del D.Lgs. 42/2004), qualora l’importo </a:t>
            </a:r>
            <a:r>
              <a:rPr lang="it-IT" sz="2400" dirty="0">
                <a:solidFill>
                  <a:srgbClr val="00B050"/>
                </a:solidFill>
                <a:latin typeface="Gill Sans MT" panose="020B0502020104020203" pitchFamily="34" charset="0"/>
              </a:rPr>
              <a:t>superi i 5.382.000 euro</a:t>
            </a:r>
            <a:r>
              <a:rPr lang="it-IT" sz="2400" dirty="0">
                <a:solidFill>
                  <a:schemeClr val="accent1">
                    <a:lumMod val="50000"/>
                  </a:schemeClr>
                </a:solidFill>
                <a:latin typeface="Gill Sans MT" panose="020B0502020104020203" pitchFamily="34" charset="0"/>
              </a:rPr>
              <a:t>.</a:t>
            </a:r>
          </a:p>
          <a:p>
            <a:pPr algn="just">
              <a:spcBef>
                <a:spcPts val="600"/>
              </a:spcBef>
            </a:pPr>
            <a:r>
              <a:rPr lang="it-IT" sz="2400" dirty="0">
                <a:solidFill>
                  <a:schemeClr val="accent1">
                    <a:lumMod val="50000"/>
                  </a:schemeClr>
                </a:solidFill>
                <a:latin typeface="Gill Sans MT" panose="020B0502020104020203" pitchFamily="34" charset="0"/>
              </a:rPr>
              <a:t>Sono esclusi, salvo eccezioni, gli interventi di manutenzione ordinaria e straordinaria, a meno che non riguardino opere già digitalizzate.</a:t>
            </a:r>
          </a:p>
          <a:p>
            <a:pPr algn="just">
              <a:spcBef>
                <a:spcPts val="600"/>
              </a:spcBef>
            </a:pPr>
            <a:r>
              <a:rPr lang="it-IT" sz="2400" dirty="0">
                <a:solidFill>
                  <a:schemeClr val="accent1">
                    <a:lumMod val="50000"/>
                  </a:schemeClr>
                </a:solidFill>
                <a:latin typeface="Gill Sans MT" panose="020B0502020104020203" pitchFamily="34" charset="0"/>
              </a:rPr>
              <a:t>La </a:t>
            </a:r>
            <a:r>
              <a:rPr lang="it-IT" sz="2400" dirty="0">
                <a:solidFill>
                  <a:srgbClr val="00B050"/>
                </a:solidFill>
                <a:latin typeface="Gill Sans MT" panose="020B0502020104020203" pitchFamily="34" charset="0"/>
              </a:rPr>
              <a:t>SA può tuttavia prevedere di utilizzare la GID anche al di fuori dei casi obbligatori</a:t>
            </a:r>
            <a:r>
              <a:rPr lang="it-IT" sz="2400" dirty="0">
                <a:solidFill>
                  <a:schemeClr val="accent1">
                    <a:lumMod val="50000"/>
                  </a:schemeClr>
                </a:solidFill>
                <a:latin typeface="Gill Sans MT" panose="020B0502020104020203" pitchFamily="34" charset="0"/>
              </a:rPr>
              <a:t>, attribuendo eventualmente punteggi premianti nei bandi di gara a chi adotta questi metodi.</a:t>
            </a:r>
          </a:p>
        </p:txBody>
      </p:sp>
      <p:sp>
        <p:nvSpPr>
          <p:cNvPr id="6" name="Rettangolo arrotondato 7">
            <a:extLst>
              <a:ext uri="{FF2B5EF4-FFF2-40B4-BE49-F238E27FC236}">
                <a16:creationId xmlns:a16="http://schemas.microsoft.com/office/drawing/2014/main" id="{C32F3EEC-9A01-BFB0-5668-1890AD2F0D0A}"/>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progettazione</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197273797"/>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C2E7B-87A5-5C34-42DC-1500EA1F6E6A}"/>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AA6183AF-A0C7-E74F-C9CC-678D0B746C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E2857523-9174-907B-5808-C3685086E33A}"/>
              </a:ext>
            </a:extLst>
          </p:cNvPr>
          <p:cNvSpPr/>
          <p:nvPr/>
        </p:nvSpPr>
        <p:spPr>
          <a:xfrm>
            <a:off x="293746" y="213778"/>
            <a:ext cx="10601562"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800" b="1" dirty="0">
                <a:solidFill>
                  <a:srgbClr val="0070C0"/>
                </a:solidFill>
                <a:latin typeface="Gill Sans MT" panose="020B0502020104020203" pitchFamily="34" charset="0"/>
              </a:rPr>
              <a:t>CAM Edilizia: Struttura fase di progettazione </a:t>
            </a:r>
            <a:endParaRPr lang="it-IT" sz="2800" b="1" dirty="0">
              <a:solidFill>
                <a:srgbClr val="0070C0"/>
              </a:solidFill>
              <a:latin typeface="Gill Sans MT" panose="020B0502020104020203" pitchFamily="34" charset="0"/>
            </a:endParaRPr>
          </a:p>
        </p:txBody>
      </p:sp>
      <p:pic>
        <p:nvPicPr>
          <p:cNvPr id="3" name="Immagine 2">
            <a:extLst>
              <a:ext uri="{FF2B5EF4-FFF2-40B4-BE49-F238E27FC236}">
                <a16:creationId xmlns:a16="http://schemas.microsoft.com/office/drawing/2014/main" id="{9B93D47D-B174-372F-9315-DEC8670D1729}"/>
              </a:ext>
            </a:extLst>
          </p:cNvPr>
          <p:cNvPicPr>
            <a:picLocks noChangeAspect="1"/>
          </p:cNvPicPr>
          <p:nvPr/>
        </p:nvPicPr>
        <p:blipFill>
          <a:blip r:embed="rId4"/>
          <a:srcRect t="15781"/>
          <a:stretch>
            <a:fillRect/>
          </a:stretch>
        </p:blipFill>
        <p:spPr>
          <a:xfrm>
            <a:off x="469171" y="1290484"/>
            <a:ext cx="8329708" cy="4525933"/>
          </a:xfrm>
          <a:prstGeom prst="rect">
            <a:avLst/>
          </a:prstGeom>
        </p:spPr>
      </p:pic>
    </p:spTree>
    <p:extLst>
      <p:ext uri="{BB962C8B-B14F-4D97-AF65-F5344CB8AC3E}">
        <p14:creationId xmlns:p14="http://schemas.microsoft.com/office/powerpoint/2010/main" val="4266818902"/>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9E5CF-86FB-9E0E-3887-9A92802F50D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D968EFCE-FB0A-1333-3A37-F720225E48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C7D03785-6114-EB1E-327A-A42A52DC07C7}"/>
              </a:ext>
            </a:extLst>
          </p:cNvPr>
          <p:cNvSpPr/>
          <p:nvPr/>
        </p:nvSpPr>
        <p:spPr>
          <a:xfrm>
            <a:off x="293746" y="1135245"/>
            <a:ext cx="11407474" cy="5216813"/>
          </a:xfrm>
          <a:prstGeom prst="rect">
            <a:avLst/>
          </a:prstGeom>
        </p:spPr>
        <p:txBody>
          <a:bodyPr wrap="square">
            <a:spAutoFit/>
          </a:bodyPr>
          <a:lstStyle/>
          <a:p>
            <a:pPr algn="just">
              <a:spcBef>
                <a:spcPts val="600"/>
              </a:spcBef>
            </a:pPr>
            <a:r>
              <a:rPr lang="it-IT" sz="2400" b="1" dirty="0">
                <a:solidFill>
                  <a:srgbClr val="00B050"/>
                </a:solidFill>
                <a:latin typeface="Gill Sans MT" panose="020B0502020104020203" pitchFamily="34" charset="0"/>
              </a:rPr>
              <a:t>Criteri premianti</a:t>
            </a:r>
          </a:p>
          <a:p>
            <a:pPr algn="just">
              <a:spcBef>
                <a:spcPts val="600"/>
              </a:spcBef>
            </a:pPr>
            <a:r>
              <a:rPr lang="it-IT" sz="2200" dirty="0">
                <a:solidFill>
                  <a:schemeClr val="accent1">
                    <a:lumMod val="50000"/>
                  </a:schemeClr>
                </a:solidFill>
                <a:latin typeface="Gill Sans MT" panose="020B0502020104020203" pitchFamily="34" charset="0"/>
              </a:rPr>
              <a:t>La SA, laddove </a:t>
            </a:r>
            <a:r>
              <a:rPr lang="it-IT" sz="2200" u="sng" dirty="0">
                <a:solidFill>
                  <a:schemeClr val="accent1">
                    <a:lumMod val="50000"/>
                  </a:schemeClr>
                </a:solidFill>
                <a:latin typeface="Gill Sans MT" panose="020B0502020104020203" pitchFamily="34" charset="0"/>
              </a:rPr>
              <a:t>utilizzi il miglior rapporto qualità prezzo ai fini dell’aggiudicazione</a:t>
            </a:r>
            <a:r>
              <a:rPr lang="it-IT" sz="2200" dirty="0">
                <a:solidFill>
                  <a:schemeClr val="accent1">
                    <a:lumMod val="50000"/>
                  </a:schemeClr>
                </a:solidFill>
                <a:latin typeface="Gill Sans MT" panose="020B0502020104020203" pitchFamily="34" charset="0"/>
              </a:rPr>
              <a:t>, introduce uno o più dei seguenti criteri premianti (in base al valore dell’appalto e ai risultati attesi) nella documentazione di gara, assegnandovi una significativa quota del punteggio tecnico complessivo:</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Sistemi di gestione ambientale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Prestazioni migliorative dei prodotti da costruzione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Distanza di trasporto dei prodotti da costruzione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Capacità tecnica dei posatori</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Grassi ed oli lubrificanti per i veicoli utilizzati durante i lavori</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Emissioni indoor</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Utilizzo di materiali e prodotti da costruzione prodotti in impianti appartenenti a Paesi ricadenti in ambito EU/ETS (</a:t>
            </a:r>
            <a:r>
              <a:rPr lang="it-IT" sz="2200" dirty="0" err="1">
                <a:solidFill>
                  <a:schemeClr val="accent1">
                    <a:lumMod val="50000"/>
                  </a:schemeClr>
                </a:solidFill>
                <a:latin typeface="Gill Sans MT" panose="020B0502020104020203" pitchFamily="34" charset="0"/>
              </a:rPr>
              <a:t>Emission</a:t>
            </a:r>
            <a:r>
              <a:rPr lang="it-IT" sz="2200" dirty="0">
                <a:solidFill>
                  <a:schemeClr val="accent1">
                    <a:lumMod val="50000"/>
                  </a:schemeClr>
                </a:solidFill>
                <a:latin typeface="Gill Sans MT" panose="020B0502020104020203" pitchFamily="34" charset="0"/>
              </a:rPr>
              <a:t> Trading System)</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Etichettature ambientali</a:t>
            </a:r>
          </a:p>
        </p:txBody>
      </p:sp>
      <p:sp>
        <p:nvSpPr>
          <p:cNvPr id="6" name="Rettangolo arrotondato 7">
            <a:extLst>
              <a:ext uri="{FF2B5EF4-FFF2-40B4-BE49-F238E27FC236}">
                <a16:creationId xmlns:a16="http://schemas.microsoft.com/office/drawing/2014/main" id="{05370D63-F8DE-18C0-1C0D-6A4F3EB34E53}"/>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gara</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794141177"/>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21B09-5043-2C07-4610-8A2F4CBFBB40}"/>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06D4561-BCD0-9697-74A7-2430BA0BEA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F01721AA-E055-6FC5-F035-397EE8F25464}"/>
              </a:ext>
            </a:extLst>
          </p:cNvPr>
          <p:cNvSpPr/>
          <p:nvPr/>
        </p:nvSpPr>
        <p:spPr>
          <a:xfrm>
            <a:off x="293746" y="1135245"/>
            <a:ext cx="11407474" cy="5216813"/>
          </a:xfrm>
          <a:prstGeom prst="rect">
            <a:avLst/>
          </a:prstGeom>
        </p:spPr>
        <p:txBody>
          <a:bodyPr wrap="square">
            <a:spAutoFit/>
          </a:bodyPr>
          <a:lstStyle/>
          <a:p>
            <a:pPr algn="just">
              <a:spcBef>
                <a:spcPts val="600"/>
              </a:spcBef>
            </a:pPr>
            <a:r>
              <a:rPr lang="it-IT" sz="2400" b="1" dirty="0">
                <a:solidFill>
                  <a:srgbClr val="00B050"/>
                </a:solidFill>
                <a:latin typeface="Gill Sans MT" panose="020B0502020104020203" pitchFamily="34" charset="0"/>
              </a:rPr>
              <a:t>Criteri premianti</a:t>
            </a:r>
          </a:p>
          <a:p>
            <a:pPr algn="just">
              <a:spcBef>
                <a:spcPts val="600"/>
              </a:spcBef>
            </a:pPr>
            <a:r>
              <a:rPr lang="it-IT" sz="2200" dirty="0">
                <a:solidFill>
                  <a:schemeClr val="accent1">
                    <a:lumMod val="50000"/>
                  </a:schemeClr>
                </a:solidFill>
                <a:latin typeface="Gill Sans MT" panose="020B0502020104020203" pitchFamily="34" charset="0"/>
              </a:rPr>
              <a:t>La SA, laddove utilizzi il miglior rapporto qualità prezzo ai fini dell’aggiudicazione, introduce uno o più dei seguenti criteri premianti (in base al valore dell’appalto e ai risultati attesi) nella documentazione di gara, assegnandovi una significativa quota del punteggio tecnico complessivo:</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Sistemi di gestione ambientale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Prestazioni migliorative dei prodotti da costruzione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Distanza di trasporto dei prodotti da costruzione</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Capacità tecnica dei posatori</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Grassi ed oli lubrificanti per i veicoli utilizzati durante i lavori</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Emissioni indoor</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Utilizzo di materiali e prodotti da costruzione prodotti in impianti appartenenti a Paesi ricadenti in ambito EU/ETS (</a:t>
            </a:r>
            <a:r>
              <a:rPr lang="it-IT" sz="2200" dirty="0" err="1">
                <a:solidFill>
                  <a:schemeClr val="accent1">
                    <a:lumMod val="50000"/>
                  </a:schemeClr>
                </a:solidFill>
                <a:latin typeface="Gill Sans MT" panose="020B0502020104020203" pitchFamily="34" charset="0"/>
              </a:rPr>
              <a:t>Emission</a:t>
            </a:r>
            <a:r>
              <a:rPr lang="it-IT" sz="2200" dirty="0">
                <a:solidFill>
                  <a:schemeClr val="accent1">
                    <a:lumMod val="50000"/>
                  </a:schemeClr>
                </a:solidFill>
                <a:latin typeface="Gill Sans MT" panose="020B0502020104020203" pitchFamily="34" charset="0"/>
              </a:rPr>
              <a:t> Trading System)</a:t>
            </a:r>
          </a:p>
          <a:p>
            <a:pPr marL="342900" indent="-342900" algn="just">
              <a:spcBef>
                <a:spcPts val="600"/>
              </a:spcBef>
              <a:buFont typeface="Arial" panose="020B0604020202090204" pitchFamily="34" charset="0"/>
              <a:buChar char="•"/>
            </a:pPr>
            <a:r>
              <a:rPr lang="it-IT" sz="2200" dirty="0">
                <a:solidFill>
                  <a:schemeClr val="accent1">
                    <a:lumMod val="50000"/>
                  </a:schemeClr>
                </a:solidFill>
                <a:latin typeface="Gill Sans MT" panose="020B0502020104020203" pitchFamily="34" charset="0"/>
              </a:rPr>
              <a:t>Etichettature ambientali</a:t>
            </a:r>
          </a:p>
        </p:txBody>
      </p:sp>
      <p:sp>
        <p:nvSpPr>
          <p:cNvPr id="6" name="Rettangolo arrotondato 7">
            <a:extLst>
              <a:ext uri="{FF2B5EF4-FFF2-40B4-BE49-F238E27FC236}">
                <a16:creationId xmlns:a16="http://schemas.microsoft.com/office/drawing/2014/main" id="{F937081D-B37D-BD73-1BFF-37E1555DA5DB}"/>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gara</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499113361"/>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C5D9D-E570-7854-B97C-9E66A7DE3C43}"/>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8B83A37C-8483-A36A-9406-08B8596F51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6E44544-2188-32B1-A372-BB42021A0BC2}"/>
              </a:ext>
            </a:extLst>
          </p:cNvPr>
          <p:cNvSpPr/>
          <p:nvPr/>
        </p:nvSpPr>
        <p:spPr>
          <a:xfrm>
            <a:off x="293746" y="1087189"/>
            <a:ext cx="11407474" cy="4978286"/>
          </a:xfrm>
          <a:prstGeom prst="rect">
            <a:avLst/>
          </a:prstGeom>
        </p:spPr>
        <p:txBody>
          <a:bodyPr wrap="square">
            <a:spAutoFit/>
          </a:bodyPr>
          <a:lstStyle/>
          <a:p>
            <a:pPr algn="just">
              <a:spcBef>
                <a:spcPts val="600"/>
              </a:spcBef>
            </a:pPr>
            <a:r>
              <a:rPr lang="it-IT" sz="2400" b="1" dirty="0">
                <a:solidFill>
                  <a:srgbClr val="00B050"/>
                </a:solidFill>
                <a:latin typeface="Gill Sans MT" panose="020B0502020104020203" pitchFamily="34" charset="0"/>
              </a:rPr>
              <a:t>Clausole contrattuali</a:t>
            </a:r>
          </a:p>
          <a:p>
            <a:pPr marL="342900" indent="-342900" algn="just">
              <a:spcBef>
                <a:spcPts val="300"/>
              </a:spcBef>
              <a:buFont typeface="Arial" panose="020B0604020202090204" pitchFamily="34" charset="0"/>
              <a:buChar char="•"/>
            </a:pPr>
            <a:r>
              <a:rPr lang="it-IT" sz="2200" u="sng" dirty="0">
                <a:solidFill>
                  <a:srgbClr val="00B050"/>
                </a:solidFill>
                <a:latin typeface="Gill Sans MT" panose="020B0502020104020203" pitchFamily="34" charset="0"/>
              </a:rPr>
              <a:t>Personale di cantiere</a:t>
            </a:r>
          </a:p>
          <a:p>
            <a:pPr lvl="1" algn="just"/>
            <a:r>
              <a:rPr lang="it-IT" sz="2200" dirty="0">
                <a:solidFill>
                  <a:schemeClr val="accent1">
                    <a:lumMod val="50000"/>
                  </a:schemeClr>
                </a:solidFill>
                <a:latin typeface="Gill Sans MT" panose="020B0502020104020203" pitchFamily="34" charset="0"/>
              </a:rPr>
              <a:t>Il personale impiegato con compiti di coordinamento (caposquadra, capocantiere ecc.) deve essere adeguatamente formato sulle procedure e tecniche per la riduzione degli impatti ambientali del cantiere in particolare per la gestione degli scarichi, dei rifiuti e delle polveri</a:t>
            </a:r>
          </a:p>
          <a:p>
            <a:pPr marL="342900" indent="-342900" algn="just">
              <a:spcBef>
                <a:spcPts val="300"/>
              </a:spcBef>
              <a:buFont typeface="Arial" panose="020B0604020202090204" pitchFamily="34" charset="0"/>
              <a:buChar char="•"/>
            </a:pPr>
            <a:r>
              <a:rPr lang="it-IT" sz="2200" u="sng" dirty="0">
                <a:solidFill>
                  <a:srgbClr val="00B050"/>
                </a:solidFill>
                <a:latin typeface="Gill Sans MT" panose="020B0502020104020203" pitchFamily="34" charset="0"/>
              </a:rPr>
              <a:t>Macchine operatrici</a:t>
            </a:r>
          </a:p>
          <a:p>
            <a:pPr lvl="1" algn="just"/>
            <a:r>
              <a:rPr lang="it-IT" sz="2200" dirty="0">
                <a:solidFill>
                  <a:schemeClr val="accent1">
                    <a:lumMod val="50000"/>
                  </a:schemeClr>
                </a:solidFill>
                <a:latin typeface="Gill Sans MT" panose="020B0502020104020203" pitchFamily="34" charset="0"/>
              </a:rPr>
              <a:t>L’aggiudicatario si impegna a impiegare motori termici delle macchine operatrici di </a:t>
            </a:r>
            <a:r>
              <a:rPr lang="it-IT" sz="2200" dirty="0">
                <a:solidFill>
                  <a:srgbClr val="00B050"/>
                </a:solidFill>
                <a:latin typeface="Gill Sans MT" panose="020B0502020104020203" pitchFamily="34" charset="0"/>
              </a:rPr>
              <a:t>fase III A minimo</a:t>
            </a:r>
            <a:r>
              <a:rPr lang="it-IT" sz="2200" dirty="0">
                <a:solidFill>
                  <a:schemeClr val="accent1">
                    <a:lumMod val="50000"/>
                  </a:schemeClr>
                </a:solidFill>
                <a:latin typeface="Gill Sans MT" panose="020B0502020104020203" pitchFamily="34" charset="0"/>
              </a:rPr>
              <a:t>, a decorrere da gennaio 2024. La </a:t>
            </a:r>
            <a:r>
              <a:rPr lang="it-IT" sz="2200" u="sng" dirty="0">
                <a:solidFill>
                  <a:srgbClr val="00B050"/>
                </a:solidFill>
                <a:latin typeface="Gill Sans MT" panose="020B0502020104020203" pitchFamily="34" charset="0"/>
              </a:rPr>
              <a:t>fase minima impiegabile in cantiere sarà la fase IV a decorrere dal gennaio 2026</a:t>
            </a:r>
            <a:r>
              <a:rPr lang="it-IT" sz="2200" dirty="0">
                <a:solidFill>
                  <a:schemeClr val="accent1">
                    <a:lumMod val="50000"/>
                  </a:schemeClr>
                </a:solidFill>
                <a:latin typeface="Gill Sans MT" panose="020B0502020104020203" pitchFamily="34" charset="0"/>
              </a:rPr>
              <a:t>, e la </a:t>
            </a:r>
            <a:r>
              <a:rPr lang="it-IT" sz="2200" dirty="0">
                <a:solidFill>
                  <a:srgbClr val="00B050"/>
                </a:solidFill>
                <a:latin typeface="Gill Sans MT" panose="020B0502020104020203" pitchFamily="34" charset="0"/>
              </a:rPr>
              <a:t>fase V</a:t>
            </a:r>
            <a:r>
              <a:rPr lang="it-IT" sz="2200" dirty="0">
                <a:solidFill>
                  <a:schemeClr val="accent1">
                    <a:lumMod val="50000"/>
                  </a:schemeClr>
                </a:solidFill>
                <a:latin typeface="Gill Sans MT" panose="020B0502020104020203" pitchFamily="34" charset="0"/>
              </a:rPr>
              <a:t> (fasi dei motori per macchine mobili non stradali definite dal regolamento UE 1628/2016 modificato dal regolamento UE 2020/1040) </a:t>
            </a:r>
            <a:r>
              <a:rPr lang="it-IT" sz="2200" dirty="0">
                <a:solidFill>
                  <a:srgbClr val="00B050"/>
                </a:solidFill>
                <a:latin typeface="Gill Sans MT" panose="020B0502020104020203" pitchFamily="34" charset="0"/>
              </a:rPr>
              <a:t>a decorrere dal gennaio 2028.</a:t>
            </a:r>
          </a:p>
          <a:p>
            <a:pPr marL="342900" indent="-342900" algn="just">
              <a:spcBef>
                <a:spcPts val="300"/>
              </a:spcBef>
              <a:buFont typeface="Arial" panose="020B0604020202090204" pitchFamily="34" charset="0"/>
              <a:buChar char="•"/>
            </a:pPr>
            <a:r>
              <a:rPr lang="it-IT" sz="2200" u="sng" dirty="0">
                <a:solidFill>
                  <a:srgbClr val="00B050"/>
                </a:solidFill>
                <a:latin typeface="Gill Sans MT" panose="020B0502020104020203" pitchFamily="34" charset="0"/>
              </a:rPr>
              <a:t>Grassi ed oli lubrificanti per i veicoli utilizzati durante i lavori</a:t>
            </a:r>
          </a:p>
          <a:p>
            <a:pPr lvl="1" algn="just"/>
            <a:r>
              <a:rPr lang="it-IT" sz="2200" dirty="0">
                <a:solidFill>
                  <a:schemeClr val="accent1">
                    <a:lumMod val="50000"/>
                  </a:schemeClr>
                </a:solidFill>
                <a:latin typeface="Gill Sans MT" panose="020B0502020104020203" pitchFamily="34" charset="0"/>
              </a:rPr>
              <a:t>Specifiche categorie di grassi ed oli lubrificanti, con rilascio nell’ambiente può essere solo accidentale e che possono essere recuperati per il ritrattamento, il riciclaggio o lo smaltimento.</a:t>
            </a:r>
          </a:p>
        </p:txBody>
      </p:sp>
      <p:sp>
        <p:nvSpPr>
          <p:cNvPr id="6" name="Rettangolo arrotondato 7">
            <a:extLst>
              <a:ext uri="{FF2B5EF4-FFF2-40B4-BE49-F238E27FC236}">
                <a16:creationId xmlns:a16="http://schemas.microsoft.com/office/drawing/2014/main" id="{DAD57CB1-A7FB-70AF-2411-52CC23144CC6}"/>
              </a:ext>
            </a:extLst>
          </p:cNvPr>
          <p:cNvSpPr/>
          <p:nvPr/>
        </p:nvSpPr>
        <p:spPr>
          <a:xfrm>
            <a:off x="293746" y="213778"/>
            <a:ext cx="1027609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Fase di gara</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10175229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3088E-4F4D-3359-B6DD-B2BBB03010AA}"/>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85B248C-C6E3-59DD-BDCE-CDD25235E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6E600C9A-49A2-CB73-B343-C46A0AD7F3F2}"/>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800" b="1" dirty="0">
                <a:solidFill>
                  <a:srgbClr val="0070C0"/>
                </a:solidFill>
                <a:latin typeface="Gill Sans MT" panose="020B0502020104020203" pitchFamily="34" charset="0"/>
              </a:rPr>
              <a:t>CAM Edilizia: Struttura fase di gara </a:t>
            </a:r>
            <a:endParaRPr lang="it-IT" sz="2800" b="1" dirty="0">
              <a:solidFill>
                <a:srgbClr val="0070C0"/>
              </a:solidFill>
              <a:latin typeface="Gill Sans MT" panose="020B0502020104020203" pitchFamily="34" charset="0"/>
            </a:endParaRPr>
          </a:p>
        </p:txBody>
      </p:sp>
      <p:pic>
        <p:nvPicPr>
          <p:cNvPr id="2" name="Immagine 1">
            <a:extLst>
              <a:ext uri="{FF2B5EF4-FFF2-40B4-BE49-F238E27FC236}">
                <a16:creationId xmlns:a16="http://schemas.microsoft.com/office/drawing/2014/main" id="{0AB1723B-8D46-B1F2-0FDF-E45FF494810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646468" y="1438233"/>
            <a:ext cx="9012555" cy="4533424"/>
          </a:xfrm>
          <a:prstGeom prst="rect">
            <a:avLst/>
          </a:prstGeom>
        </p:spPr>
      </p:pic>
    </p:spTree>
    <p:extLst>
      <p:ext uri="{BB962C8B-B14F-4D97-AF65-F5344CB8AC3E}">
        <p14:creationId xmlns:p14="http://schemas.microsoft.com/office/powerpoint/2010/main" val="389648446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9BB2F-03B1-F62A-5381-CC9D9A5CD44B}"/>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BD07F17-DF8E-C383-C1AE-5EDD9D813A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209AE6FD-005F-6523-E501-354E28068347}"/>
              </a:ext>
            </a:extLst>
          </p:cNvPr>
          <p:cNvSpPr/>
          <p:nvPr/>
        </p:nvSpPr>
        <p:spPr>
          <a:xfrm>
            <a:off x="598206" y="1401511"/>
            <a:ext cx="11212082" cy="4154984"/>
          </a:xfrm>
          <a:prstGeom prst="rect">
            <a:avLst/>
          </a:prstGeom>
        </p:spPr>
        <p:txBody>
          <a:bodyPr wrap="square">
            <a:spAutoFit/>
          </a:bodyPr>
          <a:lstStyle/>
          <a:p>
            <a:endParaRPr lang="it-IT" sz="2400" b="1" dirty="0">
              <a:solidFill>
                <a:srgbClr val="00B050"/>
              </a:solidFill>
              <a:latin typeface="Gill Sans MT" panose="020B0502020104020203" pitchFamily="34" charset="0"/>
            </a:endParaRPr>
          </a:p>
          <a:p>
            <a:r>
              <a:rPr lang="it-IT" sz="2400" b="1" dirty="0">
                <a:solidFill>
                  <a:srgbClr val="00B050"/>
                </a:solidFill>
                <a:latin typeface="Gill Sans MT" panose="020B0502020104020203" pitchFamily="34" charset="0"/>
              </a:rPr>
              <a:t>Il RUP assicura il completamento dell’intervento pubblico </a:t>
            </a:r>
            <a:r>
              <a:rPr lang="it-IT" sz="2400" b="1" dirty="0">
                <a:solidFill>
                  <a:schemeClr val="accent1">
                    <a:lumMod val="50000"/>
                  </a:schemeClr>
                </a:solidFill>
                <a:latin typeface="Gill Sans MT" panose="020B0502020104020203" pitchFamily="34" charset="0"/>
              </a:rPr>
              <a:t>nei termini previsti e nel rispetto degli obiettivi connessi al suo incarico</a:t>
            </a:r>
          </a:p>
          <a:p>
            <a:pPr algn="just"/>
            <a:r>
              <a:rPr lang="it-IT" sz="2400" dirty="0">
                <a:solidFill>
                  <a:schemeClr val="accent1">
                    <a:lumMod val="50000"/>
                  </a:schemeClr>
                </a:solidFill>
                <a:latin typeface="Gill Sans MT" panose="020B0502020104020203" pitchFamily="34" charset="0"/>
              </a:rPr>
              <a:t>(</a:t>
            </a:r>
            <a:r>
              <a:rPr lang="it-IT" sz="2400" i="1" dirty="0">
                <a:solidFill>
                  <a:schemeClr val="accent1">
                    <a:lumMod val="50000"/>
                  </a:schemeClr>
                </a:solidFill>
                <a:latin typeface="Gill Sans MT" panose="020B0502020104020203" pitchFamily="34" charset="0"/>
              </a:rPr>
              <a:t>Art. 15 Codice</a:t>
            </a:r>
            <a:r>
              <a:rPr lang="it-IT" sz="2400" dirty="0">
                <a:solidFill>
                  <a:schemeClr val="accent1">
                    <a:lumMod val="50000"/>
                  </a:schemeClr>
                </a:solidFill>
                <a:latin typeface="Gill Sans MT" panose="020B0502020104020203" pitchFamily="34" charset="0"/>
              </a:rPr>
              <a:t>)</a:t>
            </a:r>
          </a:p>
          <a:p>
            <a:pPr algn="just"/>
            <a:endParaRPr lang="it-IT" sz="2400" dirty="0">
              <a:solidFill>
                <a:schemeClr val="accent1">
                  <a:lumMod val="50000"/>
                </a:schemeClr>
              </a:solidFill>
              <a:latin typeface="Gill Sans MT" panose="020B0502020104020203" pitchFamily="34" charset="0"/>
            </a:endParaRPr>
          </a:p>
          <a:p>
            <a:pPr algn="just"/>
            <a:r>
              <a:rPr lang="it-IT" sz="2400" b="1" dirty="0">
                <a:solidFill>
                  <a:srgbClr val="00B050"/>
                </a:solidFill>
                <a:latin typeface="Gill Sans MT" panose="020B0502020104020203" pitchFamily="34" charset="0"/>
              </a:rPr>
              <a:t>Il RUP coordina il processo realizzativo dell’intervento pubblico </a:t>
            </a:r>
            <a:r>
              <a:rPr lang="it-IT" sz="2400" b="1" dirty="0">
                <a:solidFill>
                  <a:schemeClr val="accent1">
                    <a:lumMod val="50000"/>
                  </a:schemeClr>
                </a:solidFill>
                <a:latin typeface="Gill Sans MT" panose="020B0502020104020203" pitchFamily="34" charset="0"/>
              </a:rPr>
              <a:t>nel rispetto dei tempi, dei costi preventivati, della qualità richiesta, della manutenzione programmata </a:t>
            </a:r>
          </a:p>
          <a:p>
            <a:pPr algn="just"/>
            <a:r>
              <a:rPr lang="it-IT" sz="2400" i="1" dirty="0">
                <a:solidFill>
                  <a:schemeClr val="accent1">
                    <a:lumMod val="50000"/>
                  </a:schemeClr>
                </a:solidFill>
                <a:latin typeface="Gill Sans MT" panose="020B0502020104020203" pitchFamily="34" charset="0"/>
              </a:rPr>
              <a:t>(All. I.2 Codice)</a:t>
            </a:r>
            <a:endParaRPr lang="it-IT" sz="2400" i="1" dirty="0">
              <a:solidFill>
                <a:srgbClr val="0070C0"/>
              </a:solidFill>
              <a:latin typeface="Gill Sans MT" panose="020B0502020104020203" pitchFamily="34" charset="0"/>
            </a:endParaRPr>
          </a:p>
          <a:p>
            <a:pPr algn="just"/>
            <a:endParaRPr lang="it-IT" sz="2400" b="1" dirty="0">
              <a:solidFill>
                <a:schemeClr val="accent1">
                  <a:lumMod val="50000"/>
                </a:schemeClr>
              </a:solidFill>
              <a:latin typeface="Gill Sans MT" panose="020B0502020104020203" pitchFamily="34" charset="0"/>
            </a:endParaRPr>
          </a:p>
          <a:p>
            <a:pPr algn="just"/>
            <a:endParaRPr lang="it-IT" sz="24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1910CC5A-D9AD-ED7F-49F7-4F351EF813CF}"/>
              </a:ext>
            </a:extLst>
          </p:cNvPr>
          <p:cNvSpPr/>
          <p:nvPr/>
        </p:nvSpPr>
        <p:spPr>
          <a:xfrm>
            <a:off x="293746" y="213778"/>
            <a:ext cx="11742744"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IL RUOLO DEL RUP</a:t>
            </a:r>
          </a:p>
          <a:p>
            <a:r>
              <a:rPr lang="it-IT" sz="2400" b="1" dirty="0" err="1">
                <a:solidFill>
                  <a:schemeClr val="accent1">
                    <a:lumMod val="50000"/>
                  </a:schemeClr>
                </a:solidFill>
                <a:latin typeface="Gill Sans MT" panose="020B0502020104020203" pitchFamily="34" charset="0"/>
              </a:rPr>
              <a:t>D.Lgs</a:t>
            </a:r>
            <a:r>
              <a:rPr lang="it-IT" sz="2400" b="1" dirty="0">
                <a:solidFill>
                  <a:schemeClr val="accent1">
                    <a:lumMod val="50000"/>
                  </a:schemeClr>
                </a:solidFill>
                <a:latin typeface="Gill Sans MT" panose="020B0502020104020203" pitchFamily="34" charset="0"/>
              </a:rPr>
              <a:t> n. 36/2023</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995830339"/>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E9837-72F8-9448-90AD-A098DC7C530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31498F7-E3F2-9AED-967C-E5A3A175B7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5BF365CF-D3CC-3CF6-2610-F30DA8A775A4}"/>
              </a:ext>
            </a:extLst>
          </p:cNvPr>
          <p:cNvSpPr/>
          <p:nvPr/>
        </p:nvSpPr>
        <p:spPr>
          <a:xfrm>
            <a:off x="293746" y="1087189"/>
            <a:ext cx="11407474" cy="5155257"/>
          </a:xfrm>
          <a:prstGeom prst="rect">
            <a:avLst/>
          </a:prstGeom>
        </p:spPr>
        <p:txBody>
          <a:bodyPr wrap="square">
            <a:spAutoFit/>
          </a:bodyPr>
          <a:lstStyle/>
          <a:p>
            <a:pPr algn="just">
              <a:spcBef>
                <a:spcPts val="600"/>
              </a:spcBef>
            </a:pPr>
            <a:r>
              <a:rPr lang="it-IT" sz="2300" b="1" dirty="0">
                <a:solidFill>
                  <a:srgbClr val="00B050"/>
                </a:solidFill>
                <a:latin typeface="Gill Sans MT" panose="020B0502020104020203" pitchFamily="34" charset="0"/>
              </a:rPr>
              <a:t>Clausole contrattuali e criteri premianti per l’affidamento congiunto di progettazione e lavori per interventi edilizi</a:t>
            </a:r>
          </a:p>
          <a:p>
            <a:pPr algn="just">
              <a:spcBef>
                <a:spcPts val="600"/>
              </a:spcBef>
            </a:pPr>
            <a:r>
              <a:rPr lang="it-IT" sz="2300" dirty="0">
                <a:solidFill>
                  <a:schemeClr val="accent1">
                    <a:lumMod val="50000"/>
                  </a:schemeClr>
                </a:solidFill>
                <a:latin typeface="Gill Sans MT" panose="020B0502020104020203" pitchFamily="34" charset="0"/>
              </a:rPr>
              <a:t>In caso di affidamento congiunto si applicano:</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le </a:t>
            </a:r>
            <a:r>
              <a:rPr lang="it-IT" sz="2300" dirty="0">
                <a:solidFill>
                  <a:srgbClr val="00B050"/>
                </a:solidFill>
                <a:latin typeface="Gill Sans MT" panose="020B0502020104020203" pitchFamily="34" charset="0"/>
              </a:rPr>
              <a:t>specifiche tecniche progettuali </a:t>
            </a:r>
            <a:r>
              <a:rPr lang="it-IT" sz="2300" dirty="0">
                <a:solidFill>
                  <a:schemeClr val="accent1">
                    <a:lumMod val="50000"/>
                  </a:schemeClr>
                </a:solidFill>
                <a:latin typeface="Gill Sans MT" panose="020B0502020104020203" pitchFamily="34" charset="0"/>
              </a:rPr>
              <a:t>per </a:t>
            </a:r>
            <a:r>
              <a:rPr lang="it-IT" sz="2300" dirty="0">
                <a:solidFill>
                  <a:srgbClr val="00B050"/>
                </a:solidFill>
                <a:latin typeface="Gill Sans MT" panose="020B0502020104020203" pitchFamily="34" charset="0"/>
              </a:rPr>
              <a:t>l’affidamento dei servizi di progettazione</a:t>
            </a:r>
          </a:p>
          <a:p>
            <a:pPr marL="342900" indent="-342900" algn="just">
              <a:buFont typeface="Arial" panose="020B0604020202090204" pitchFamily="34" charset="0"/>
              <a:buChar char="•"/>
            </a:pPr>
            <a:r>
              <a:rPr lang="it-IT" sz="2300" dirty="0">
                <a:solidFill>
                  <a:schemeClr val="accent1">
                    <a:lumMod val="50000"/>
                  </a:schemeClr>
                </a:solidFill>
                <a:latin typeface="Gill Sans MT" panose="020B0502020104020203" pitchFamily="34" charset="0"/>
              </a:rPr>
              <a:t>le </a:t>
            </a:r>
            <a:r>
              <a:rPr lang="it-IT" sz="2300" dirty="0">
                <a:solidFill>
                  <a:srgbClr val="00B050"/>
                </a:solidFill>
                <a:latin typeface="Gill Sans MT" panose="020B0502020104020203" pitchFamily="34" charset="0"/>
              </a:rPr>
              <a:t>clausole contrattuali per le gare di lavori per interventi e</a:t>
            </a:r>
            <a:r>
              <a:rPr lang="it-IT" sz="2300" dirty="0">
                <a:solidFill>
                  <a:schemeClr val="accent1">
                    <a:lumMod val="50000"/>
                  </a:schemeClr>
                </a:solidFill>
                <a:latin typeface="Gill Sans MT" panose="020B0502020104020203" pitchFamily="34" charset="0"/>
              </a:rPr>
              <a:t>dilizi</a:t>
            </a:r>
          </a:p>
          <a:p>
            <a:pPr algn="just">
              <a:spcBef>
                <a:spcPts val="600"/>
              </a:spcBef>
            </a:pPr>
            <a:r>
              <a:rPr lang="it-IT" sz="2300" dirty="0">
                <a:solidFill>
                  <a:srgbClr val="00B050"/>
                </a:solidFill>
                <a:latin typeface="Gill Sans MT" panose="020B0502020104020203" pitchFamily="34" charset="0"/>
              </a:rPr>
              <a:t>Ai criteri premianti già previsti </a:t>
            </a:r>
            <a:r>
              <a:rPr lang="it-IT" sz="2300" dirty="0">
                <a:solidFill>
                  <a:schemeClr val="accent1">
                    <a:lumMod val="50000"/>
                  </a:schemeClr>
                </a:solidFill>
                <a:latin typeface="Gill Sans MT" panose="020B0502020104020203" pitchFamily="34" charset="0"/>
              </a:rPr>
              <a:t>per l’affidamento dei servizi di progettazione e per le gare di lavori per interventi edilizi, </a:t>
            </a:r>
            <a:r>
              <a:rPr lang="it-IT" sz="2300" u="sng" dirty="0">
                <a:solidFill>
                  <a:srgbClr val="00B050"/>
                </a:solidFill>
                <a:latin typeface="Gill Sans MT" panose="020B0502020104020203" pitchFamily="34" charset="0"/>
              </a:rPr>
              <a:t>si aggiungono i seguenti</a:t>
            </a:r>
            <a:r>
              <a:rPr lang="it-IT" sz="2300" dirty="0">
                <a:solidFill>
                  <a:schemeClr val="accent1">
                    <a:lumMod val="50000"/>
                  </a:schemeClr>
                </a:solidFill>
                <a:latin typeface="Gill Sans MT" panose="020B0502020104020203" pitchFamily="34" charset="0"/>
              </a:rPr>
              <a:t>:</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Metodologie di </a:t>
            </a:r>
            <a:r>
              <a:rPr lang="it-IT" sz="2300" dirty="0">
                <a:solidFill>
                  <a:srgbClr val="00B050"/>
                </a:solidFill>
                <a:latin typeface="Gill Sans MT" panose="020B0502020104020203" pitchFamily="34" charset="0"/>
              </a:rPr>
              <a:t>ottimizzazione delle soluzioni progettuali per la sostenibilità:</a:t>
            </a:r>
          </a:p>
          <a:p>
            <a:pPr marL="800100" lvl="1" indent="-342900" algn="just">
              <a:spcBef>
                <a:spcPts val="600"/>
              </a:spcBef>
              <a:buFont typeface="Gill Sans MT" panose="020B0502020104020203" pitchFamily="34" charset="0"/>
              <a:buChar char="–"/>
            </a:pPr>
            <a:r>
              <a:rPr lang="it-IT" sz="2300" dirty="0">
                <a:solidFill>
                  <a:srgbClr val="00B050"/>
                </a:solidFill>
                <a:latin typeface="Gill Sans MT" panose="020B0502020104020203" pitchFamily="34" charset="0"/>
              </a:rPr>
              <a:t>LCA </a:t>
            </a:r>
            <a:r>
              <a:rPr lang="it-IT" sz="2300" i="1" dirty="0">
                <a:solidFill>
                  <a:srgbClr val="00B050"/>
                </a:solidFill>
                <a:latin typeface="Gill Sans MT" panose="020B0502020104020203" pitchFamily="34" charset="0"/>
              </a:rPr>
              <a:t>life </a:t>
            </a:r>
            <a:r>
              <a:rPr lang="it-IT" sz="2300" i="1" dirty="0" err="1">
                <a:solidFill>
                  <a:srgbClr val="00B050"/>
                </a:solidFill>
                <a:latin typeface="Gill Sans MT" panose="020B0502020104020203" pitchFamily="34" charset="0"/>
              </a:rPr>
              <a:t>cycle</a:t>
            </a:r>
            <a:r>
              <a:rPr lang="it-IT" sz="2300" i="1" dirty="0">
                <a:solidFill>
                  <a:srgbClr val="00B050"/>
                </a:solidFill>
                <a:latin typeface="Gill Sans MT" panose="020B0502020104020203" pitchFamily="34" charset="0"/>
              </a:rPr>
              <a:t> assessment </a:t>
            </a:r>
            <a:r>
              <a:rPr lang="it-IT" sz="2300" i="1" dirty="0">
                <a:solidFill>
                  <a:schemeClr val="accent1">
                    <a:lumMod val="50000"/>
                  </a:schemeClr>
                </a:solidFill>
                <a:latin typeface="Gill Sans MT" panose="020B0502020104020203" pitchFamily="34" charset="0"/>
              </a:rPr>
              <a:t>valutazione degli impatti ambientali dei prodotti, servizi o processi, considerando tutte le fasi del suo ciclo di vita, dalla culla (estrazione delle materie prime) alla tomba (smaltimento o fine vita)</a:t>
            </a:r>
          </a:p>
          <a:p>
            <a:pPr marL="800100" lvl="1" indent="-342900" algn="just">
              <a:buFont typeface="Gill Sans MT" panose="020B0502020104020203" pitchFamily="34" charset="0"/>
              <a:buChar char="–"/>
            </a:pPr>
            <a:r>
              <a:rPr lang="it-IT" sz="2300" dirty="0">
                <a:solidFill>
                  <a:srgbClr val="00B050"/>
                </a:solidFill>
                <a:latin typeface="Gill Sans MT" panose="020B0502020104020203" pitchFamily="34" charset="0"/>
              </a:rPr>
              <a:t>LCC </a:t>
            </a:r>
            <a:r>
              <a:rPr lang="it-IT" sz="2300" i="1" dirty="0">
                <a:solidFill>
                  <a:srgbClr val="00B050"/>
                </a:solidFill>
                <a:latin typeface="Gill Sans MT" panose="020B0502020104020203" pitchFamily="34" charset="0"/>
              </a:rPr>
              <a:t>Life </a:t>
            </a:r>
            <a:r>
              <a:rPr lang="it-IT" sz="2300" i="1" dirty="0" err="1">
                <a:solidFill>
                  <a:srgbClr val="00B050"/>
                </a:solidFill>
                <a:latin typeface="Gill Sans MT" panose="020B0502020104020203" pitchFamily="34" charset="0"/>
              </a:rPr>
              <a:t>Cycle</a:t>
            </a:r>
            <a:r>
              <a:rPr lang="it-IT" sz="2300" i="1" dirty="0">
                <a:solidFill>
                  <a:srgbClr val="00B050"/>
                </a:solidFill>
                <a:latin typeface="Gill Sans MT" panose="020B0502020104020203" pitchFamily="34" charset="0"/>
              </a:rPr>
              <a:t> </a:t>
            </a:r>
            <a:r>
              <a:rPr lang="it-IT" sz="2300" i="1" dirty="0" err="1">
                <a:solidFill>
                  <a:srgbClr val="00B050"/>
                </a:solidFill>
                <a:latin typeface="Gill Sans MT" panose="020B0502020104020203" pitchFamily="34" charset="0"/>
              </a:rPr>
              <a:t>Costing</a:t>
            </a:r>
            <a:r>
              <a:rPr lang="it-IT" sz="2300" i="1" dirty="0">
                <a:solidFill>
                  <a:schemeClr val="accent1">
                    <a:lumMod val="50000"/>
                  </a:schemeClr>
                </a:solidFill>
                <a:latin typeface="Gill Sans MT" panose="020B0502020104020203" pitchFamily="34" charset="0"/>
              </a:rPr>
              <a:t> analisi dei costi del ciclo di vita dei prodotti o dei servizi, dalla sua produzione allo smaltimento</a:t>
            </a:r>
            <a:r>
              <a:rPr lang="it-IT" sz="2300" dirty="0">
                <a:solidFill>
                  <a:schemeClr val="accent1">
                    <a:lumMod val="50000"/>
                  </a:schemeClr>
                </a:solidFill>
                <a:latin typeface="Gill Sans MT" panose="020B0502020104020203" pitchFamily="34" charset="0"/>
              </a:rPr>
              <a:t>)</a:t>
            </a:r>
          </a:p>
        </p:txBody>
      </p:sp>
      <p:sp>
        <p:nvSpPr>
          <p:cNvPr id="6" name="Rettangolo arrotondato 7">
            <a:extLst>
              <a:ext uri="{FF2B5EF4-FFF2-40B4-BE49-F238E27FC236}">
                <a16:creationId xmlns:a16="http://schemas.microsoft.com/office/drawing/2014/main" id="{5ACEDE68-9ECB-B82B-7C22-221884F91C4F}"/>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Affidamento congiunto</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48756485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5378D-9626-F2EA-2F7B-40C665196D5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52D8F7D-4CB6-6F14-DA40-4D112E12C4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01307A7-B6F5-C266-BCD6-C235D24A2BCD}"/>
              </a:ext>
            </a:extLst>
          </p:cNvPr>
          <p:cNvSpPr/>
          <p:nvPr/>
        </p:nvSpPr>
        <p:spPr>
          <a:xfrm>
            <a:off x="392263" y="1229737"/>
            <a:ext cx="11407474" cy="2693045"/>
          </a:xfrm>
          <a:prstGeom prst="rect">
            <a:avLst/>
          </a:prstGeom>
        </p:spPr>
        <p:txBody>
          <a:bodyPr wrap="square">
            <a:spAutoFit/>
          </a:bodyPr>
          <a:lstStyle/>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Valutazione dei rischi non finanziari o ESG (Environment, Social, Governance)</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Prestazione energetica migliorativa</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Materiali Rinnovabili</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Sistema di automazione, controllo e monitoraggio dell’edificio</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Protocollo di misura e verifica dei risparmi energetici</a:t>
            </a:r>
          </a:p>
          <a:p>
            <a:pPr marL="342900" indent="-342900" algn="just">
              <a:spcBef>
                <a:spcPts val="600"/>
              </a:spcBef>
              <a:buFont typeface="Arial" panose="020B0604020202090204" pitchFamily="34" charset="0"/>
              <a:buChar char="•"/>
            </a:pPr>
            <a:r>
              <a:rPr lang="it-IT" sz="2300" dirty="0">
                <a:solidFill>
                  <a:schemeClr val="accent1">
                    <a:lumMod val="50000"/>
                  </a:schemeClr>
                </a:solidFill>
                <a:latin typeface="Gill Sans MT" panose="020B0502020104020203" pitchFamily="34" charset="0"/>
              </a:rPr>
              <a:t>Fine vita degli impianti.</a:t>
            </a:r>
          </a:p>
        </p:txBody>
      </p:sp>
      <p:sp>
        <p:nvSpPr>
          <p:cNvPr id="6" name="Rettangolo arrotondato 7">
            <a:extLst>
              <a:ext uri="{FF2B5EF4-FFF2-40B4-BE49-F238E27FC236}">
                <a16:creationId xmlns:a16="http://schemas.microsoft.com/office/drawing/2014/main" id="{7CA595B9-2DF5-5F90-BD6C-62903155D786}"/>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CAM Edilizia: Affidamento congiunto</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1801275782"/>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291C6-7749-A3A3-D2A3-396DEA38944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5C7AAA6E-1035-2120-F64A-8988779550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7BA0ACCA-EA15-FFDD-24C9-F148223D3885}"/>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800" b="1" dirty="0">
                <a:solidFill>
                  <a:srgbClr val="0070C0"/>
                </a:solidFill>
                <a:latin typeface="Gill Sans MT" panose="020B0502020104020203" pitchFamily="34" charset="0"/>
              </a:rPr>
              <a:t>CAM Edilizia: Struttura </a:t>
            </a:r>
            <a:endParaRPr lang="it-IT" sz="2800" b="1" dirty="0">
              <a:solidFill>
                <a:srgbClr val="0070C0"/>
              </a:solidFill>
              <a:latin typeface="Gill Sans MT" panose="020B0502020104020203" pitchFamily="34" charset="0"/>
            </a:endParaRPr>
          </a:p>
        </p:txBody>
      </p:sp>
      <p:pic>
        <p:nvPicPr>
          <p:cNvPr id="3" name="Immagine 2">
            <a:extLst>
              <a:ext uri="{FF2B5EF4-FFF2-40B4-BE49-F238E27FC236}">
                <a16:creationId xmlns:a16="http://schemas.microsoft.com/office/drawing/2014/main" id="{7ADEBDB1-DCB0-5E9A-C0F1-B72378FAA63D}"/>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765737" y="1332347"/>
            <a:ext cx="9311164" cy="4515326"/>
          </a:xfrm>
          <a:prstGeom prst="rect">
            <a:avLst/>
          </a:prstGeom>
        </p:spPr>
      </p:pic>
    </p:spTree>
    <p:extLst>
      <p:ext uri="{BB962C8B-B14F-4D97-AF65-F5344CB8AC3E}">
        <p14:creationId xmlns:p14="http://schemas.microsoft.com/office/powerpoint/2010/main" val="4140491370"/>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BAD6F-8329-DEF4-95CD-4F296EFBFB1D}"/>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0DFA5FF2-E9C3-5D2F-7DF7-8C926D5F988E}"/>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5AB6A87A-628A-FCFE-6182-403F278FCFFC}"/>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1632AD3D-47E4-8DFC-7762-460D60F5B284}"/>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B9B0414D-5C76-1696-24F2-1172A47B9453}"/>
              </a:ext>
            </a:extLst>
          </p:cNvPr>
          <p:cNvPicPr>
            <a:picLocks noChangeAspect="1"/>
          </p:cNvPicPr>
          <p:nvPr/>
        </p:nvPicPr>
        <p:blipFill>
          <a:blip r:embed="rId3"/>
          <a:stretch>
            <a:fillRect/>
          </a:stretch>
        </p:blipFill>
        <p:spPr>
          <a:xfrm>
            <a:off x="359062" y="4115480"/>
            <a:ext cx="1479032" cy="1814424"/>
          </a:xfrm>
          <a:prstGeom prst="rect">
            <a:avLst/>
          </a:prstGeom>
          <a:ln w="12700">
            <a:miter lim="400000"/>
          </a:ln>
        </p:spPr>
      </p:pic>
      <p:pic>
        <p:nvPicPr>
          <p:cNvPr id="4" name="Immagine 3">
            <a:extLst>
              <a:ext uri="{FF2B5EF4-FFF2-40B4-BE49-F238E27FC236}">
                <a16:creationId xmlns:a16="http://schemas.microsoft.com/office/drawing/2014/main" id="{A82AD388-6B9E-37C0-03E2-08F9D56792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0ABAA668-F87B-5A58-9942-434BCDB944DA}"/>
              </a:ext>
            </a:extLst>
          </p:cNvPr>
          <p:cNvSpPr/>
          <p:nvPr/>
        </p:nvSpPr>
        <p:spPr>
          <a:xfrm>
            <a:off x="1699674" y="2698103"/>
            <a:ext cx="9116905" cy="2708434"/>
          </a:xfrm>
          <a:prstGeom prst="rect">
            <a:avLst/>
          </a:prstGeom>
        </p:spPr>
        <p:txBody>
          <a:bodyPr wrap="square">
            <a:spAutoFit/>
          </a:bodyPr>
          <a:lstStyle/>
          <a:p>
            <a:pPr algn="ctr">
              <a:spcBef>
                <a:spcPts val="1200"/>
              </a:spcBef>
            </a:pPr>
            <a:r>
              <a:rPr lang="it-IT" sz="3200" i="1" dirty="0">
                <a:solidFill>
                  <a:schemeClr val="bg1"/>
                </a:solidFill>
                <a:latin typeface="Gill Sans MT" panose="020B0502020104020203" pitchFamily="34" charset="0"/>
              </a:rPr>
              <a:t>REGOLAMENTO (UE) 2020/852 DEL PARLAMENTO EUROPEO E DEL CONSIGLIO</a:t>
            </a:r>
          </a:p>
          <a:p>
            <a:pPr algn="ctr">
              <a:spcBef>
                <a:spcPts val="1200"/>
              </a:spcBef>
            </a:pPr>
            <a:r>
              <a:rPr lang="it-IT" sz="3200" i="1" dirty="0">
                <a:solidFill>
                  <a:schemeClr val="bg1"/>
                </a:solidFill>
                <a:latin typeface="Gill Sans MT" panose="020B0502020104020203" pitchFamily="34" charset="0"/>
              </a:rPr>
              <a:t>del 18 giugno 2020 relativo all’istituzione di un quadro che favorisce gli investimenti sostenibili e recante modifica del regolamento (UE) 2019/2088 </a:t>
            </a:r>
            <a:endParaRPr lang="it-IT" sz="3000" dirty="0">
              <a:solidFill>
                <a:schemeClr val="bg1"/>
              </a:solidFill>
              <a:latin typeface="Gill Sans MT" panose="020B0502020104020203" pitchFamily="34" charset="0"/>
            </a:endParaRPr>
          </a:p>
        </p:txBody>
      </p:sp>
      <p:sp>
        <p:nvSpPr>
          <p:cNvPr id="5" name="Rettangolo arrotondato 7">
            <a:extLst>
              <a:ext uri="{FF2B5EF4-FFF2-40B4-BE49-F238E27FC236}">
                <a16:creationId xmlns:a16="http://schemas.microsoft.com/office/drawing/2014/main" id="{19B8B310-0964-92C7-1B20-91E1F989CE3E}"/>
              </a:ext>
            </a:extLst>
          </p:cNvPr>
          <p:cNvSpPr/>
          <p:nvPr/>
        </p:nvSpPr>
        <p:spPr>
          <a:xfrm>
            <a:off x="1098578" y="1243516"/>
            <a:ext cx="9718001" cy="1210038"/>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 (Do No Significant Harm</a:t>
            </a:r>
          </a:p>
        </p:txBody>
      </p:sp>
      <p:pic>
        <p:nvPicPr>
          <p:cNvPr id="158" name="Immagine" descr="Immagine">
            <a:extLst>
              <a:ext uri="{FF2B5EF4-FFF2-40B4-BE49-F238E27FC236}">
                <a16:creationId xmlns:a16="http://schemas.microsoft.com/office/drawing/2014/main" id="{0C047985-D06E-E314-DCB2-573A9216C1F9}"/>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2925933657"/>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BD8D2-9000-0D39-7A45-72314A7DFC5E}"/>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B195F42-21BC-F933-82B4-893E9329B6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F3A3545A-AEEA-12D2-934E-CB32F84B1C3B}"/>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9CDC6933-073D-0C8D-1840-22E0407C0057}"/>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ED03E952-06BC-E0B3-0FFB-14EC7208AE63}"/>
              </a:ext>
            </a:extLst>
          </p:cNvPr>
          <p:cNvSpPr txBox="1"/>
          <p:nvPr/>
        </p:nvSpPr>
        <p:spPr>
          <a:xfrm>
            <a:off x="569563" y="1414214"/>
            <a:ext cx="10759697" cy="5078313"/>
          </a:xfrm>
          <a:prstGeom prst="rect">
            <a:avLst/>
          </a:prstGeom>
          <a:noFill/>
        </p:spPr>
        <p:txBody>
          <a:bodyPr wrap="square">
            <a:spAutoFit/>
          </a:bodyPr>
          <a:lstStyle/>
          <a:p>
            <a:r>
              <a:rPr lang="it-IT" sz="2300" dirty="0">
                <a:solidFill>
                  <a:schemeClr val="accent1">
                    <a:lumMod val="50000"/>
                  </a:schemeClr>
                </a:solidFill>
                <a:latin typeface="Gill Sans MT" panose="020B0502020104020203" pitchFamily="34" charset="0"/>
              </a:rPr>
              <a:t>Il termine DNSH è l'acronimo di "</a:t>
            </a:r>
            <a:r>
              <a:rPr lang="it-IT" sz="2300" dirty="0">
                <a:solidFill>
                  <a:srgbClr val="00B050"/>
                </a:solidFill>
                <a:latin typeface="Gill Sans MT" panose="020B0502020104020203" pitchFamily="34" charset="0"/>
              </a:rPr>
              <a:t>Do No Significant Harm</a:t>
            </a:r>
            <a:r>
              <a:rPr lang="it-IT" sz="2300" dirty="0">
                <a:solidFill>
                  <a:schemeClr val="accent1">
                    <a:lumMod val="50000"/>
                  </a:schemeClr>
                </a:solidFill>
                <a:latin typeface="Gill Sans MT" panose="020B0502020104020203" pitchFamily="34" charset="0"/>
              </a:rPr>
              <a:t>", ovvero «</a:t>
            </a:r>
            <a:r>
              <a:rPr lang="it-IT" sz="2300" dirty="0">
                <a:solidFill>
                  <a:srgbClr val="00B050"/>
                </a:solidFill>
                <a:latin typeface="Gill Sans MT" panose="020B0502020104020203" pitchFamily="34" charset="0"/>
              </a:rPr>
              <a:t>Non arrecare danno significativo</a:t>
            </a:r>
            <a:r>
              <a:rPr lang="it-IT" sz="2300" dirty="0">
                <a:solidFill>
                  <a:schemeClr val="accent1">
                    <a:lumMod val="50000"/>
                  </a:schemeClr>
                </a:solidFill>
                <a:latin typeface="Gill Sans MT" panose="020B0502020104020203" pitchFamily="34" charset="0"/>
              </a:rPr>
              <a:t>". </a:t>
            </a:r>
          </a:p>
          <a:p>
            <a:pPr>
              <a:spcBef>
                <a:spcPts val="600"/>
              </a:spcBef>
            </a:pPr>
            <a:r>
              <a:rPr lang="it-IT" sz="2300" dirty="0">
                <a:solidFill>
                  <a:schemeClr val="accent1">
                    <a:lumMod val="50000"/>
                  </a:schemeClr>
                </a:solidFill>
                <a:latin typeface="Gill Sans MT" panose="020B0502020104020203" pitchFamily="34" charset="0"/>
              </a:rPr>
              <a:t>Questo principio, introdotto a livello europeo, è fondamentale per garantire che i progetti finanziati non abbiano un impatto </a:t>
            </a:r>
            <a:r>
              <a:rPr lang="it-IT" sz="2300" dirty="0">
                <a:solidFill>
                  <a:srgbClr val="1F4E79"/>
                </a:solidFill>
                <a:latin typeface="Gill Sans MT" panose="020B0502020104020203" pitchFamily="34" charset="0"/>
              </a:rPr>
              <a:t>negativo sull'ambiente</a:t>
            </a:r>
            <a:r>
              <a:rPr lang="it-IT" sz="2300" dirty="0">
                <a:solidFill>
                  <a:schemeClr val="accent1">
                    <a:lumMod val="50000"/>
                  </a:schemeClr>
                </a:solidFill>
                <a:latin typeface="Gill Sans MT" panose="020B0502020104020203" pitchFamily="34" charset="0"/>
              </a:rPr>
              <a:t>. </a:t>
            </a:r>
          </a:p>
          <a:p>
            <a:pPr>
              <a:spcBef>
                <a:spcPts val="600"/>
              </a:spcBef>
            </a:pPr>
            <a:r>
              <a:rPr lang="it-IT" sz="2300" dirty="0">
                <a:solidFill>
                  <a:schemeClr val="accent1">
                    <a:lumMod val="50000"/>
                  </a:schemeClr>
                </a:solidFill>
                <a:latin typeface="Gill Sans MT" panose="020B0502020104020203" pitchFamily="34" charset="0"/>
              </a:rPr>
              <a:t>Il principio DNSH stabilisce infatti che gli </a:t>
            </a:r>
            <a:r>
              <a:rPr lang="it-IT" sz="2300" u="sng" dirty="0">
                <a:solidFill>
                  <a:srgbClr val="00B050"/>
                </a:solidFill>
                <a:latin typeface="Gill Sans MT" panose="020B0502020104020203" pitchFamily="34" charset="0"/>
              </a:rPr>
              <a:t>interventi finanziati con fondi pubblici</a:t>
            </a:r>
            <a:r>
              <a:rPr lang="it-IT" sz="2300" dirty="0">
                <a:solidFill>
                  <a:srgbClr val="00B050"/>
                </a:solidFill>
                <a:latin typeface="Gill Sans MT" panose="020B0502020104020203" pitchFamily="34" charset="0"/>
              </a:rPr>
              <a:t> </a:t>
            </a:r>
            <a:r>
              <a:rPr lang="it-IT" sz="2300" dirty="0">
                <a:solidFill>
                  <a:schemeClr val="accent1">
                    <a:lumMod val="50000"/>
                  </a:schemeClr>
                </a:solidFill>
                <a:latin typeface="Gill Sans MT" panose="020B0502020104020203" pitchFamily="34" charset="0"/>
              </a:rPr>
              <a:t>non devono danneggiare gli obiettivi ambientali.</a:t>
            </a:r>
          </a:p>
          <a:p>
            <a:pPr>
              <a:spcBef>
                <a:spcPts val="600"/>
              </a:spcBef>
            </a:pPr>
            <a:r>
              <a:rPr lang="it-IT" sz="2300" dirty="0">
                <a:solidFill>
                  <a:schemeClr val="accent1">
                    <a:lumMod val="50000"/>
                  </a:schemeClr>
                </a:solidFill>
                <a:latin typeface="Gill Sans MT" panose="020B0502020104020203" pitchFamily="34" charset="0"/>
              </a:rPr>
              <a:t>Durante </a:t>
            </a:r>
            <a:r>
              <a:rPr lang="it-IT" sz="2300" u="sng" dirty="0">
                <a:solidFill>
                  <a:srgbClr val="00B050"/>
                </a:solidFill>
                <a:latin typeface="Gill Sans MT" panose="020B0502020104020203" pitchFamily="34" charset="0"/>
              </a:rPr>
              <a:t>tutte le fasi di implementazione degli interventi è necessario verificare che gli stessi siano conformi al principio DNSH, dimostrando che non comportino danni significativi all'ambiente</a:t>
            </a:r>
            <a:r>
              <a:rPr lang="it-IT" sz="2300" dirty="0">
                <a:solidFill>
                  <a:schemeClr val="accent1">
                    <a:lumMod val="50000"/>
                  </a:schemeClr>
                </a:solidFill>
                <a:latin typeface="Gill Sans MT" panose="020B0502020104020203" pitchFamily="34" charset="0"/>
              </a:rPr>
              <a:t>.</a:t>
            </a:r>
          </a:p>
          <a:p>
            <a:pPr>
              <a:spcBef>
                <a:spcPts val="600"/>
              </a:spcBef>
            </a:pPr>
            <a:r>
              <a:rPr lang="it-IT" sz="2300" dirty="0">
                <a:solidFill>
                  <a:schemeClr val="accent1">
                    <a:lumMod val="50000"/>
                  </a:schemeClr>
                </a:solidFill>
                <a:latin typeface="Gill Sans MT" panose="020B0502020104020203" pitchFamily="34" charset="0"/>
              </a:rPr>
              <a:t>Il MEF-RGS ha emanato la Circolare del 14 maggio 2024, n. 22 - Aggiornamento Guida operativa per il rispetto del principio di non arrecare danno significativo all’ambiente (cd. DNSH)</a:t>
            </a:r>
          </a:p>
          <a:p>
            <a:pPr>
              <a:spcBef>
                <a:spcPts val="600"/>
              </a:spcBef>
            </a:pPr>
            <a:r>
              <a:rPr lang="it-IT" sz="2300" dirty="0">
                <a:solidFill>
                  <a:schemeClr val="accent1">
                    <a:lumMod val="50000"/>
                  </a:schemeClr>
                </a:solidFill>
                <a:latin typeface="Gill Sans MT" panose="020B0502020104020203" pitchFamily="34" charset="0"/>
              </a:rPr>
              <a:t>.</a:t>
            </a:r>
          </a:p>
        </p:txBody>
      </p:sp>
    </p:spTree>
    <p:extLst>
      <p:ext uri="{BB962C8B-B14F-4D97-AF65-F5344CB8AC3E}">
        <p14:creationId xmlns:p14="http://schemas.microsoft.com/office/powerpoint/2010/main" val="1298623858"/>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5B986-A42A-1CB8-7DB1-82CF8B87F730}"/>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2E4C5AE4-B476-0511-ACAA-B4DCC95F96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304430"/>
            <a:ext cx="4591508" cy="541563"/>
          </a:xfrm>
          <a:prstGeom prst="rect">
            <a:avLst/>
          </a:prstGeom>
        </p:spPr>
      </p:pic>
      <p:sp>
        <p:nvSpPr>
          <p:cNvPr id="3" name="Rettangolo 2">
            <a:extLst>
              <a:ext uri="{FF2B5EF4-FFF2-40B4-BE49-F238E27FC236}">
                <a16:creationId xmlns:a16="http://schemas.microsoft.com/office/drawing/2014/main" id="{F4F4C09B-6DB9-B956-A299-B400B1B16F31}"/>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C6ED5FE8-071D-CF9B-ECD7-FBDF49904D79}"/>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8D4BB61F-E78D-E0F0-585E-8DC590255320}"/>
              </a:ext>
            </a:extLst>
          </p:cNvPr>
          <p:cNvSpPr txBox="1"/>
          <p:nvPr/>
        </p:nvSpPr>
        <p:spPr>
          <a:xfrm>
            <a:off x="569564" y="1135245"/>
            <a:ext cx="11230173" cy="4555093"/>
          </a:xfrm>
          <a:prstGeom prst="rect">
            <a:avLst/>
          </a:prstGeom>
          <a:noFill/>
        </p:spPr>
        <p:txBody>
          <a:bodyPr wrap="square">
            <a:spAutoFit/>
          </a:bodyPr>
          <a:lstStyle/>
          <a:p>
            <a:r>
              <a:rPr lang="it-IT" sz="2300" dirty="0">
                <a:solidFill>
                  <a:srgbClr val="00B050"/>
                </a:solidFill>
                <a:latin typeface="Gill Sans MT" panose="020B0502020104020203" pitchFamily="34" charset="0"/>
              </a:rPr>
              <a:t>LINEE GUIDA SULLA VERIFICA DEL RISPETTO DEL PRINCIPIO DNSH</a:t>
            </a:r>
          </a:p>
          <a:p>
            <a:pPr>
              <a:spcBef>
                <a:spcPts val="600"/>
              </a:spcBef>
            </a:pPr>
            <a:r>
              <a:rPr lang="it-IT" sz="2200" dirty="0">
                <a:solidFill>
                  <a:schemeClr val="accent1">
                    <a:lumMod val="50000"/>
                  </a:schemeClr>
                </a:solidFill>
                <a:latin typeface="Gill Sans MT" panose="020B0502020104020203" pitchFamily="34" charset="0"/>
              </a:rPr>
              <a:t>Le Linee guida, sulla verifica del rispetto del principio DNSH contengono </a:t>
            </a:r>
            <a:r>
              <a:rPr lang="it-IT" sz="2200" dirty="0">
                <a:solidFill>
                  <a:srgbClr val="00B050"/>
                </a:solidFill>
                <a:latin typeface="Gill Sans MT" panose="020B0502020104020203" pitchFamily="34" charset="0"/>
              </a:rPr>
              <a:t>le indicazioni operative per i Soggetti attuatori degli interventi </a:t>
            </a:r>
            <a:r>
              <a:rPr lang="it-IT" sz="2200" dirty="0">
                <a:solidFill>
                  <a:schemeClr val="accent1">
                    <a:lumMod val="50000"/>
                  </a:schemeClr>
                </a:solidFill>
                <a:latin typeface="Gill Sans MT" panose="020B0502020104020203" pitchFamily="34" charset="0"/>
              </a:rPr>
              <a:t>in ordine alle modalità e alle procedure da seguire al fine di non arrecare danno significativo ai sei obiettivi ambientali individuati nell’accordo di Parigi (Green Deal europeo) e definiti nell’ambito del </a:t>
            </a:r>
            <a:r>
              <a:rPr lang="it-IT" sz="2200" dirty="0">
                <a:solidFill>
                  <a:srgbClr val="00B050"/>
                </a:solidFill>
                <a:latin typeface="Gill Sans MT" panose="020B0502020104020203" pitchFamily="34" charset="0"/>
              </a:rPr>
              <a:t>sistema di tassonomia delle attività ecosostenibili</a:t>
            </a:r>
            <a:r>
              <a:rPr lang="it-IT" sz="2200" dirty="0">
                <a:solidFill>
                  <a:schemeClr val="accent1">
                    <a:lumMod val="50000"/>
                  </a:schemeClr>
                </a:solidFill>
                <a:latin typeface="Gill Sans MT" panose="020B0502020104020203" pitchFamily="34" charset="0"/>
              </a:rPr>
              <a:t>.</a:t>
            </a:r>
          </a:p>
          <a:p>
            <a:pPr>
              <a:spcBef>
                <a:spcPts val="600"/>
              </a:spcBef>
            </a:pPr>
            <a:r>
              <a:rPr lang="it-IT" sz="2200" dirty="0">
                <a:solidFill>
                  <a:schemeClr val="accent1">
                    <a:lumMod val="50000"/>
                  </a:schemeClr>
                </a:solidFill>
                <a:latin typeface="Gill Sans MT" panose="020B0502020104020203" pitchFamily="34" charset="0"/>
              </a:rPr>
              <a:t>Una attività economica </a:t>
            </a:r>
            <a:r>
              <a:rPr lang="it-IT" sz="2200" dirty="0">
                <a:solidFill>
                  <a:srgbClr val="00B050"/>
                </a:solidFill>
                <a:latin typeface="Gill Sans MT" panose="020B0502020104020203" pitchFamily="34" charset="0"/>
              </a:rPr>
              <a:t>arreca un danno significativo</a:t>
            </a:r>
            <a:r>
              <a:rPr lang="it-IT" sz="2200" dirty="0">
                <a:solidFill>
                  <a:schemeClr val="accent1">
                    <a:lumMod val="50000"/>
                  </a:schemeClr>
                </a:solidFill>
                <a:latin typeface="Gill Sans MT" panose="020B0502020104020203" pitchFamily="34" charset="0"/>
              </a:rPr>
              <a:t>:</a:t>
            </a:r>
          </a:p>
          <a:p>
            <a:pPr marL="457200" indent="-457200">
              <a:spcBef>
                <a:spcPts val="600"/>
              </a:spcBef>
              <a:buFont typeface="+mj-lt"/>
              <a:buAutoNum type="arabicParenR"/>
            </a:pPr>
            <a:r>
              <a:rPr lang="it-IT" sz="2200" dirty="0">
                <a:solidFill>
                  <a:schemeClr val="accent1">
                    <a:lumMod val="50000"/>
                  </a:schemeClr>
                </a:solidFill>
                <a:latin typeface="Gill Sans MT" panose="020B0502020104020203" pitchFamily="34" charset="0"/>
              </a:rPr>
              <a:t>alla </a:t>
            </a:r>
            <a:r>
              <a:rPr lang="it-IT" sz="2200" dirty="0">
                <a:solidFill>
                  <a:srgbClr val="00B050"/>
                </a:solidFill>
                <a:latin typeface="Gill Sans MT" panose="020B0502020104020203" pitchFamily="34" charset="0"/>
              </a:rPr>
              <a:t>mitigazione dei cambiamenti climatici</a:t>
            </a:r>
            <a:r>
              <a:rPr lang="it-IT" sz="2200" dirty="0">
                <a:solidFill>
                  <a:schemeClr val="accent1">
                    <a:lumMod val="50000"/>
                  </a:schemeClr>
                </a:solidFill>
                <a:latin typeface="Gill Sans MT" panose="020B0502020104020203" pitchFamily="34" charset="0"/>
              </a:rPr>
              <a:t>, se porta a </a:t>
            </a:r>
            <a:r>
              <a:rPr lang="it-IT" sz="2200" u="sng" dirty="0">
                <a:solidFill>
                  <a:schemeClr val="accent1">
                    <a:lumMod val="50000"/>
                  </a:schemeClr>
                </a:solidFill>
                <a:latin typeface="Gill Sans MT" panose="020B0502020104020203" pitchFamily="34" charset="0"/>
              </a:rPr>
              <a:t>significative emissioni di gas serra</a:t>
            </a:r>
            <a:r>
              <a:rPr lang="it-IT" sz="2200" dirty="0">
                <a:solidFill>
                  <a:schemeClr val="accent1">
                    <a:lumMod val="50000"/>
                  </a:schemeClr>
                </a:solidFill>
                <a:latin typeface="Gill Sans MT" panose="020B0502020104020203" pitchFamily="34" charset="0"/>
              </a:rPr>
              <a:t>;</a:t>
            </a:r>
          </a:p>
          <a:p>
            <a:pPr marL="457200" indent="-457200">
              <a:spcBef>
                <a:spcPts val="600"/>
              </a:spcBef>
              <a:buFont typeface="+mj-lt"/>
              <a:buAutoNum type="arabicParenR"/>
            </a:pPr>
            <a:r>
              <a:rPr lang="it-IT" sz="2200" dirty="0">
                <a:solidFill>
                  <a:schemeClr val="accent1">
                    <a:lumMod val="50000"/>
                  </a:schemeClr>
                </a:solidFill>
                <a:latin typeface="Gill Sans MT" panose="020B0502020104020203" pitchFamily="34" charset="0"/>
              </a:rPr>
              <a:t>all'</a:t>
            </a:r>
            <a:r>
              <a:rPr lang="it-IT" sz="2200" dirty="0">
                <a:solidFill>
                  <a:srgbClr val="00B050"/>
                </a:solidFill>
                <a:latin typeface="Gill Sans MT" panose="020B0502020104020203" pitchFamily="34" charset="0"/>
              </a:rPr>
              <a:t>adattamento ai cambiamenti climatici</a:t>
            </a:r>
            <a:r>
              <a:rPr lang="it-IT" sz="2200" dirty="0">
                <a:solidFill>
                  <a:schemeClr val="accent1">
                    <a:lumMod val="50000"/>
                  </a:schemeClr>
                </a:solidFill>
                <a:latin typeface="Gill Sans MT" panose="020B0502020104020203" pitchFamily="34" charset="0"/>
              </a:rPr>
              <a:t>, se determina un </a:t>
            </a:r>
            <a:r>
              <a:rPr lang="it-IT" sz="2200" u="sng" dirty="0">
                <a:solidFill>
                  <a:schemeClr val="accent1">
                    <a:lumMod val="50000"/>
                  </a:schemeClr>
                </a:solidFill>
                <a:latin typeface="Gill Sans MT" panose="020B0502020104020203" pitchFamily="34" charset="0"/>
              </a:rPr>
              <a:t>maggiore impatto negativo del clima attuale e futuro</a:t>
            </a:r>
            <a:r>
              <a:rPr lang="it-IT" sz="2200" dirty="0">
                <a:solidFill>
                  <a:schemeClr val="accent1">
                    <a:lumMod val="50000"/>
                  </a:schemeClr>
                </a:solidFill>
                <a:latin typeface="Gill Sans MT" panose="020B0502020104020203" pitchFamily="34" charset="0"/>
              </a:rPr>
              <a:t>, sull'attività stessa o sulle persone, sulla natura o sui beni;</a:t>
            </a:r>
          </a:p>
          <a:p>
            <a:pPr marL="457200" indent="-457200">
              <a:spcBef>
                <a:spcPts val="600"/>
              </a:spcBef>
              <a:buFont typeface="+mj-lt"/>
              <a:buAutoNum type="arabicParenR"/>
            </a:pPr>
            <a:r>
              <a:rPr lang="it-IT" sz="2200" dirty="0">
                <a:solidFill>
                  <a:schemeClr val="accent1">
                    <a:lumMod val="50000"/>
                  </a:schemeClr>
                </a:solidFill>
                <a:latin typeface="Gill Sans MT" panose="020B0502020104020203" pitchFamily="34" charset="0"/>
              </a:rPr>
              <a:t>all'</a:t>
            </a:r>
            <a:r>
              <a:rPr lang="it-IT" sz="2200" dirty="0">
                <a:solidFill>
                  <a:srgbClr val="00B050"/>
                </a:solidFill>
                <a:latin typeface="Gill Sans MT" panose="020B0502020104020203" pitchFamily="34" charset="0"/>
              </a:rPr>
              <a:t>uso sostenibile o alla protezione delle risorse idriche e marine</a:t>
            </a:r>
            <a:r>
              <a:rPr lang="it-IT" sz="2200" dirty="0">
                <a:solidFill>
                  <a:schemeClr val="accent1">
                    <a:lumMod val="50000"/>
                  </a:schemeClr>
                </a:solidFill>
                <a:latin typeface="Gill Sans MT" panose="020B0502020104020203" pitchFamily="34" charset="0"/>
              </a:rPr>
              <a:t>, se è </a:t>
            </a:r>
            <a:r>
              <a:rPr lang="it-IT" sz="2200" u="sng" dirty="0">
                <a:solidFill>
                  <a:schemeClr val="accent1">
                    <a:lumMod val="50000"/>
                  </a:schemeClr>
                </a:solidFill>
                <a:latin typeface="Gill Sans MT" panose="020B0502020104020203" pitchFamily="34" charset="0"/>
              </a:rPr>
              <a:t>dannosa per il buono stato dei corpi idrici (superficiali, sotterranei o marini) </a:t>
            </a:r>
            <a:r>
              <a:rPr lang="it-IT" sz="2200" dirty="0">
                <a:solidFill>
                  <a:schemeClr val="accent1">
                    <a:lumMod val="50000"/>
                  </a:schemeClr>
                </a:solidFill>
                <a:latin typeface="Gill Sans MT" panose="020B0502020104020203" pitchFamily="34" charset="0"/>
              </a:rPr>
              <a:t>determinandone il loro deterioramento qualitativo o la riduzione del potenziale ecologico;</a:t>
            </a:r>
          </a:p>
        </p:txBody>
      </p:sp>
    </p:spTree>
    <p:extLst>
      <p:ext uri="{BB962C8B-B14F-4D97-AF65-F5344CB8AC3E}">
        <p14:creationId xmlns:p14="http://schemas.microsoft.com/office/powerpoint/2010/main" val="1144405069"/>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A9D21-DD9F-19CF-EF07-CEDE3EDA86E6}"/>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A63518E-1AF1-2888-6F18-039217B008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88066BF2-EA54-6A48-DDFD-AFAEB71AB832}"/>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D7DDA5A9-4221-36DB-B322-2D7373E98DE6}"/>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817B5BD0-64D8-BED8-1D2C-043F1CC24CD8}"/>
              </a:ext>
            </a:extLst>
          </p:cNvPr>
          <p:cNvSpPr txBox="1"/>
          <p:nvPr/>
        </p:nvSpPr>
        <p:spPr>
          <a:xfrm>
            <a:off x="569564" y="1229737"/>
            <a:ext cx="10558218" cy="4062651"/>
          </a:xfrm>
          <a:prstGeom prst="rect">
            <a:avLst/>
          </a:prstGeom>
          <a:noFill/>
        </p:spPr>
        <p:txBody>
          <a:bodyPr wrap="square">
            <a:spAutoFit/>
          </a:bodyPr>
          <a:lstStyle/>
          <a:p>
            <a:r>
              <a:rPr lang="it-IT" sz="2300" dirty="0">
                <a:solidFill>
                  <a:srgbClr val="00B050"/>
                </a:solidFill>
                <a:latin typeface="Gill Sans MT" panose="020B0502020104020203" pitchFamily="34" charset="0"/>
              </a:rPr>
              <a:t>LINEE GUIDA SULLA VERIFICA DEL RISPETTO DEL PRINCIPIO DNSH</a:t>
            </a:r>
          </a:p>
          <a:p>
            <a:pPr marL="457200" indent="-457200">
              <a:spcBef>
                <a:spcPts val="600"/>
              </a:spcBef>
              <a:buFont typeface="+mj-lt"/>
              <a:buAutoNum type="arabicParenR" startAt="4"/>
            </a:pPr>
            <a:r>
              <a:rPr lang="it-IT" sz="2200" dirty="0">
                <a:solidFill>
                  <a:schemeClr val="accent1">
                    <a:lumMod val="50000"/>
                  </a:schemeClr>
                </a:solidFill>
                <a:latin typeface="Gill Sans MT" panose="020B0502020104020203" pitchFamily="34" charset="0"/>
              </a:rPr>
              <a:t>all'</a:t>
            </a:r>
            <a:r>
              <a:rPr lang="it-IT" sz="2200" dirty="0">
                <a:solidFill>
                  <a:srgbClr val="00B050"/>
                </a:solidFill>
                <a:latin typeface="Gill Sans MT" panose="020B0502020104020203" pitchFamily="34" charset="0"/>
              </a:rPr>
              <a:t>economia circolare</a:t>
            </a:r>
            <a:r>
              <a:rPr lang="it-IT" sz="2200" dirty="0">
                <a:solidFill>
                  <a:schemeClr val="accent1">
                    <a:lumMod val="50000"/>
                  </a:schemeClr>
                </a:solidFill>
                <a:latin typeface="Gill Sans MT" panose="020B0502020104020203" pitchFamily="34" charset="0"/>
              </a:rPr>
              <a:t>, inclusa la prevenzione, il riutilizzo ed il riciclaggio dei rifiuti, se </a:t>
            </a:r>
            <a:r>
              <a:rPr lang="it-IT" sz="2200" u="sng" dirty="0">
                <a:solidFill>
                  <a:schemeClr val="accent1">
                    <a:lumMod val="50000"/>
                  </a:schemeClr>
                </a:solidFill>
                <a:latin typeface="Gill Sans MT" panose="020B0502020104020203" pitchFamily="34" charset="0"/>
              </a:rPr>
              <a:t>porta a significative inefficienze nell'utilizzo di materiali recuperati o riciclati, ad incrementi nell'uso diretto o indiretto di risorse naturali, all’incremento significativo di rifiuti, al loro incenerimento o smaltimento</a:t>
            </a:r>
            <a:r>
              <a:rPr lang="it-IT" sz="2200" dirty="0">
                <a:solidFill>
                  <a:schemeClr val="accent1">
                    <a:lumMod val="50000"/>
                  </a:schemeClr>
                </a:solidFill>
                <a:latin typeface="Gill Sans MT" panose="020B0502020104020203" pitchFamily="34" charset="0"/>
              </a:rPr>
              <a:t>, causando danni ambientali significativi a lungo termine;</a:t>
            </a:r>
          </a:p>
          <a:p>
            <a:pPr marL="457200" indent="-457200">
              <a:spcBef>
                <a:spcPts val="600"/>
              </a:spcBef>
              <a:buFont typeface="+mj-lt"/>
              <a:buAutoNum type="arabicParenR" startAt="4"/>
            </a:pPr>
            <a:r>
              <a:rPr lang="it-IT" sz="2200" dirty="0">
                <a:solidFill>
                  <a:schemeClr val="accent1">
                    <a:lumMod val="50000"/>
                  </a:schemeClr>
                </a:solidFill>
                <a:latin typeface="Gill Sans MT" panose="020B0502020104020203" pitchFamily="34" charset="0"/>
              </a:rPr>
              <a:t>alla </a:t>
            </a:r>
            <a:r>
              <a:rPr lang="it-IT" sz="2200" dirty="0">
                <a:solidFill>
                  <a:srgbClr val="00B050"/>
                </a:solidFill>
                <a:latin typeface="Gill Sans MT" panose="020B0502020104020203" pitchFamily="34" charset="0"/>
              </a:rPr>
              <a:t>prevenzione e riduzione dell'inquinamento</a:t>
            </a:r>
            <a:r>
              <a:rPr lang="it-IT" sz="2200" dirty="0">
                <a:solidFill>
                  <a:schemeClr val="accent1">
                    <a:lumMod val="50000"/>
                  </a:schemeClr>
                </a:solidFill>
                <a:latin typeface="Gill Sans MT" panose="020B0502020104020203" pitchFamily="34" charset="0"/>
              </a:rPr>
              <a:t>, se determina </a:t>
            </a:r>
            <a:r>
              <a:rPr lang="it-IT" sz="2200" u="sng" dirty="0">
                <a:solidFill>
                  <a:schemeClr val="accent1">
                    <a:lumMod val="50000"/>
                  </a:schemeClr>
                </a:solidFill>
                <a:latin typeface="Gill Sans MT" panose="020B0502020104020203" pitchFamily="34" charset="0"/>
              </a:rPr>
              <a:t>un aumento delle emissioni di inquinanti nell'aria, nell'acqua o nel suolo</a:t>
            </a:r>
            <a:r>
              <a:rPr lang="it-IT" sz="2200" dirty="0">
                <a:solidFill>
                  <a:schemeClr val="accent1">
                    <a:lumMod val="50000"/>
                  </a:schemeClr>
                </a:solidFill>
                <a:latin typeface="Gill Sans MT" panose="020B0502020104020203" pitchFamily="34" charset="0"/>
              </a:rPr>
              <a:t>;</a:t>
            </a:r>
          </a:p>
          <a:p>
            <a:pPr marL="457200" indent="-457200">
              <a:spcBef>
                <a:spcPts val="600"/>
              </a:spcBef>
              <a:buFont typeface="+mj-lt"/>
              <a:buAutoNum type="arabicParenR" startAt="4"/>
            </a:pPr>
            <a:r>
              <a:rPr lang="it-IT" sz="2200" dirty="0">
                <a:solidFill>
                  <a:schemeClr val="accent1">
                    <a:lumMod val="50000"/>
                  </a:schemeClr>
                </a:solidFill>
                <a:latin typeface="Gill Sans MT" panose="020B0502020104020203" pitchFamily="34" charset="0"/>
              </a:rPr>
              <a:t>alla </a:t>
            </a:r>
            <a:r>
              <a:rPr lang="it-IT" sz="2200" dirty="0">
                <a:solidFill>
                  <a:srgbClr val="00B050"/>
                </a:solidFill>
                <a:latin typeface="Gill Sans MT" panose="020B0502020104020203" pitchFamily="34" charset="0"/>
              </a:rPr>
              <a:t>protezione e al ripristino di biodiversità e degli ecosistemi</a:t>
            </a:r>
            <a:r>
              <a:rPr lang="it-IT" sz="2200" dirty="0">
                <a:solidFill>
                  <a:schemeClr val="accent1">
                    <a:lumMod val="50000"/>
                  </a:schemeClr>
                </a:solidFill>
                <a:latin typeface="Gill Sans MT" panose="020B0502020104020203" pitchFamily="34" charset="0"/>
              </a:rPr>
              <a:t>, se è </a:t>
            </a:r>
            <a:r>
              <a:rPr lang="it-IT" sz="2200" u="sng" dirty="0">
                <a:solidFill>
                  <a:schemeClr val="accent1">
                    <a:lumMod val="50000"/>
                  </a:schemeClr>
                </a:solidFill>
                <a:latin typeface="Gill Sans MT" panose="020B0502020104020203" pitchFamily="34" charset="0"/>
              </a:rPr>
              <a:t>dannosa per le buone condizioni e resilienza degli ecosistemi</a:t>
            </a:r>
            <a:r>
              <a:rPr lang="it-IT" sz="2200" dirty="0">
                <a:solidFill>
                  <a:schemeClr val="accent1">
                    <a:lumMod val="50000"/>
                  </a:schemeClr>
                </a:solidFill>
                <a:latin typeface="Gill Sans MT" panose="020B0502020104020203" pitchFamily="34" charset="0"/>
              </a:rPr>
              <a:t> o per lo stato di conservazione degli habitat e delle specie.</a:t>
            </a:r>
          </a:p>
        </p:txBody>
      </p:sp>
    </p:spTree>
    <p:extLst>
      <p:ext uri="{BB962C8B-B14F-4D97-AF65-F5344CB8AC3E}">
        <p14:creationId xmlns:p14="http://schemas.microsoft.com/office/powerpoint/2010/main" val="811718949"/>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D22B7-D8BE-C98B-F394-9E9C05B3DD17}"/>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9C7A073-706F-7703-E7A2-CA335D0C49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39BAA3EA-6BB3-2439-6EEB-5D03CE11590F}"/>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26175B2C-1214-44F7-A91F-45F77B8FA246}"/>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1536ED6E-A160-D2D5-03A9-EE9EB17E35D7}"/>
              </a:ext>
            </a:extLst>
          </p:cNvPr>
          <p:cNvSpPr txBox="1"/>
          <p:nvPr/>
        </p:nvSpPr>
        <p:spPr>
          <a:xfrm>
            <a:off x="569564" y="1414214"/>
            <a:ext cx="10558218" cy="461665"/>
          </a:xfrm>
          <a:prstGeom prst="rect">
            <a:avLst/>
          </a:prstGeom>
          <a:noFill/>
        </p:spPr>
        <p:txBody>
          <a:bodyPr wrap="square">
            <a:spAutoFit/>
          </a:bodyPr>
          <a:lstStyle/>
          <a:p>
            <a:r>
              <a:rPr lang="it-IT" sz="2400" dirty="0">
                <a:solidFill>
                  <a:srgbClr val="00B050"/>
                </a:solidFill>
                <a:latin typeface="Gill Sans MT" panose="020B0502020104020203" pitchFamily="34" charset="0"/>
              </a:rPr>
              <a:t>OBBLIGHI IN CAPO AI SOGGETTI ATTUATORI</a:t>
            </a:r>
          </a:p>
        </p:txBody>
      </p:sp>
      <p:sp>
        <p:nvSpPr>
          <p:cNvPr id="5" name="CasellaDiTesto 4">
            <a:extLst>
              <a:ext uri="{FF2B5EF4-FFF2-40B4-BE49-F238E27FC236}">
                <a16:creationId xmlns:a16="http://schemas.microsoft.com/office/drawing/2014/main" id="{BD0BBBB5-ACC6-4D3C-7147-EABC8E17A688}"/>
              </a:ext>
            </a:extLst>
          </p:cNvPr>
          <p:cNvSpPr txBox="1"/>
          <p:nvPr/>
        </p:nvSpPr>
        <p:spPr>
          <a:xfrm>
            <a:off x="712922" y="2107246"/>
            <a:ext cx="10414860" cy="2169825"/>
          </a:xfrm>
          <a:prstGeom prst="rect">
            <a:avLst/>
          </a:prstGeom>
          <a:noFill/>
        </p:spPr>
        <p:txBody>
          <a:bodyPr wrap="square">
            <a:spAutoFit/>
          </a:bodyPr>
          <a:lstStyle/>
          <a:p>
            <a:pPr>
              <a:spcBef>
                <a:spcPts val="600"/>
              </a:spcBef>
            </a:pPr>
            <a:r>
              <a:rPr lang="it-IT" sz="2300" dirty="0">
                <a:solidFill>
                  <a:schemeClr val="accent1">
                    <a:lumMod val="50000"/>
                  </a:schemeClr>
                </a:solidFill>
                <a:latin typeface="Gill Sans MT" panose="020B0502020104020203" pitchFamily="34" charset="0"/>
              </a:rPr>
              <a:t>Gli obblighi posti in capo al Soggetto attuatore, al fine di garantire il rispetto del principio DNSH, possono essere suddivisi in:</a:t>
            </a:r>
          </a:p>
          <a:p>
            <a:pPr marL="457200" indent="-457200">
              <a:spcBef>
                <a:spcPts val="1200"/>
              </a:spcBef>
              <a:buFont typeface="+mj-lt"/>
              <a:buAutoNum type="arabicParenR"/>
            </a:pPr>
            <a:r>
              <a:rPr lang="it-IT" sz="2300" dirty="0">
                <a:solidFill>
                  <a:srgbClr val="00B050"/>
                </a:solidFill>
                <a:latin typeface="Gill Sans MT" panose="020B0502020104020203" pitchFamily="34" charset="0"/>
              </a:rPr>
              <a:t>ADEMPIMENTI NELLA FASE DI REALIZZAZIONE DEGLI APPALTI</a:t>
            </a:r>
          </a:p>
          <a:p>
            <a:pPr marL="457200" indent="-457200">
              <a:spcBef>
                <a:spcPts val="1200"/>
              </a:spcBef>
              <a:buFont typeface="+mj-lt"/>
              <a:buAutoNum type="arabicParenR"/>
            </a:pPr>
            <a:r>
              <a:rPr lang="it-IT" sz="2300" dirty="0">
                <a:solidFill>
                  <a:srgbClr val="00B050"/>
                </a:solidFill>
                <a:latin typeface="Gill Sans MT" panose="020B0502020104020203" pitchFamily="34" charset="0"/>
              </a:rPr>
              <a:t>ADEMPIMENTI NELLA FASE DI RENDICONTAZIONE DELLE SPESE E DEGLI INDICATORI DI REALIZZAZIONE ASSOCIATI AL PROGETTO</a:t>
            </a:r>
          </a:p>
        </p:txBody>
      </p:sp>
    </p:spTree>
    <p:extLst>
      <p:ext uri="{BB962C8B-B14F-4D97-AF65-F5344CB8AC3E}">
        <p14:creationId xmlns:p14="http://schemas.microsoft.com/office/powerpoint/2010/main" val="544302595"/>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6CD05-526E-BCE7-A273-9C6CEEC1D00C}"/>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F1A3AFD-C94D-CE6E-7E9F-C66617C0B1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860CFCDA-8BDE-F1BF-6C86-9C6F782B861F}"/>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5FD7A122-79D8-AF2C-D7AC-3FB16B06CEA1}"/>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D89EB49B-4729-C256-39F4-0CEEFD54082C}"/>
              </a:ext>
            </a:extLst>
          </p:cNvPr>
          <p:cNvSpPr txBox="1"/>
          <p:nvPr/>
        </p:nvSpPr>
        <p:spPr>
          <a:xfrm>
            <a:off x="569564" y="1414214"/>
            <a:ext cx="10558218" cy="4139595"/>
          </a:xfrm>
          <a:prstGeom prst="rect">
            <a:avLst/>
          </a:prstGeom>
          <a:noFill/>
        </p:spPr>
        <p:txBody>
          <a:bodyPr wrap="square">
            <a:spAutoFit/>
          </a:bodyPr>
          <a:lstStyle/>
          <a:p>
            <a:r>
              <a:rPr lang="it-IT" sz="2300" dirty="0">
                <a:solidFill>
                  <a:srgbClr val="00B050"/>
                </a:solidFill>
                <a:latin typeface="Gill Sans MT" panose="020B0502020104020203" pitchFamily="34" charset="0"/>
              </a:rPr>
              <a:t>ADEMPIMENTI NELLA FASE DI REALIZZAZIONE DEGLI APPALTI</a:t>
            </a:r>
          </a:p>
          <a:p>
            <a:r>
              <a:rPr lang="it-IT" sz="2300" i="1" dirty="0">
                <a:solidFill>
                  <a:srgbClr val="00B050"/>
                </a:solidFill>
                <a:latin typeface="Gill Sans MT" panose="020B0502020104020203" pitchFamily="34" charset="0"/>
              </a:rPr>
              <a:t>Predisposizione e approvazione di un Avviso/Bando di gara</a:t>
            </a:r>
          </a:p>
          <a:p>
            <a:pPr>
              <a:spcBef>
                <a:spcPts val="600"/>
              </a:spcBef>
            </a:pPr>
            <a:r>
              <a:rPr lang="it-IT" sz="2300" dirty="0">
                <a:solidFill>
                  <a:schemeClr val="accent1">
                    <a:lumMod val="50000"/>
                  </a:schemeClr>
                </a:solidFill>
                <a:latin typeface="Gill Sans MT" panose="020B0502020104020203" pitchFamily="34" charset="0"/>
              </a:rPr>
              <a:t>Il Soggetto attuatore, </a:t>
            </a:r>
            <a:r>
              <a:rPr lang="it-IT" sz="2300" u="sng" dirty="0">
                <a:solidFill>
                  <a:schemeClr val="accent1">
                    <a:lumMod val="50000"/>
                  </a:schemeClr>
                </a:solidFill>
                <a:latin typeface="Gill Sans MT" panose="020B0502020104020203" pitchFamily="34" charset="0"/>
              </a:rPr>
              <a:t>nella fase amministrativa di predisposizione ed approvazione di un Avviso/Bando di gara per selezionare un Soggetto realizzatore (Appaltatore)</a:t>
            </a:r>
            <a:r>
              <a:rPr lang="it-IT" sz="2300" dirty="0">
                <a:solidFill>
                  <a:schemeClr val="accent1">
                    <a:lumMod val="50000"/>
                  </a:schemeClr>
                </a:solidFill>
                <a:latin typeface="Gill Sans MT" panose="020B0502020104020203" pitchFamily="34" charset="0"/>
              </a:rPr>
              <a:t>, provvede all’inserimento nell’atto di specifiche prescrizioni/requisiti/condizionalità utili ad orientare le soluzioni tecniche e amministrative delle attività da realizzare.</a:t>
            </a:r>
          </a:p>
          <a:p>
            <a:pPr>
              <a:spcBef>
                <a:spcPts val="600"/>
              </a:spcBef>
            </a:pPr>
            <a:r>
              <a:rPr lang="it-IT" sz="2300" dirty="0">
                <a:solidFill>
                  <a:schemeClr val="accent1">
                    <a:lumMod val="50000"/>
                  </a:schemeClr>
                </a:solidFill>
                <a:latin typeface="Gill Sans MT" panose="020B0502020104020203" pitchFamily="34" charset="0"/>
              </a:rPr>
              <a:t>Più nel dettaglio, per il rispetto del DNSH, il Soggetto attuatore deve indicare negli atti e nei documenti “chiave” della procedura: </a:t>
            </a:r>
            <a:r>
              <a:rPr lang="it-IT" sz="2300" u="sng" dirty="0">
                <a:solidFill>
                  <a:srgbClr val="00B050"/>
                </a:solidFill>
                <a:latin typeface="Gill Sans MT" panose="020B0502020104020203" pitchFamily="34" charset="0"/>
              </a:rPr>
              <a:t>Avviso/Bando di gara e relativi documenti tecnici e amministrativi</a:t>
            </a:r>
            <a:r>
              <a:rPr lang="it-IT" sz="2300" dirty="0">
                <a:solidFill>
                  <a:schemeClr val="accent1">
                    <a:lumMod val="50000"/>
                  </a:schemeClr>
                </a:solidFill>
                <a:latin typeface="Gill Sans MT" panose="020B0502020104020203" pitchFamily="34" charset="0"/>
              </a:rPr>
              <a:t>,  gli elementi e le prescrizioni/obblighi per il Soggetto realizzatore </a:t>
            </a:r>
            <a:r>
              <a:rPr lang="it-IT" sz="2300" u="sng" dirty="0">
                <a:solidFill>
                  <a:schemeClr val="accent1">
                    <a:lumMod val="50000"/>
                  </a:schemeClr>
                </a:solidFill>
                <a:latin typeface="Gill Sans MT" panose="020B0502020104020203" pitchFamily="34" charset="0"/>
              </a:rPr>
              <a:t>Appaltatore</a:t>
            </a:r>
            <a:r>
              <a:rPr lang="it-IT" sz="2300" dirty="0">
                <a:solidFill>
                  <a:schemeClr val="accent1">
                    <a:lumMod val="50000"/>
                  </a:schemeClr>
                </a:solidFill>
                <a:latin typeface="Gill Sans MT" panose="020B0502020104020203" pitchFamily="34" charset="0"/>
              </a:rPr>
              <a:t> e gli eventuali ulteriori obblighi derivanti da quanto indicato negli Atti Programmatici della PR FESR 2021-2027 Azioni 2.1.1 e 2.2.1 di riferimento.</a:t>
            </a:r>
          </a:p>
        </p:txBody>
      </p:sp>
    </p:spTree>
    <p:extLst>
      <p:ext uri="{BB962C8B-B14F-4D97-AF65-F5344CB8AC3E}">
        <p14:creationId xmlns:p14="http://schemas.microsoft.com/office/powerpoint/2010/main" val="4161136606"/>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1B4B4-6140-B0E4-6F23-887CE1D9BE3B}"/>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3506934C-D985-3443-4062-10AA9609F5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2E9F6CAE-C25B-A1B9-93FD-36626256283B}"/>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F95E1878-C560-6137-3786-9F9BC5D1DAF3}"/>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55FECDD9-756E-608C-DDD6-509315FEBFE6}"/>
              </a:ext>
            </a:extLst>
          </p:cNvPr>
          <p:cNvSpPr txBox="1"/>
          <p:nvPr/>
        </p:nvSpPr>
        <p:spPr>
          <a:xfrm>
            <a:off x="569564" y="1414214"/>
            <a:ext cx="10558218" cy="2908489"/>
          </a:xfrm>
          <a:prstGeom prst="rect">
            <a:avLst/>
          </a:prstGeom>
          <a:noFill/>
        </p:spPr>
        <p:txBody>
          <a:bodyPr wrap="square">
            <a:spAutoFit/>
          </a:bodyPr>
          <a:lstStyle/>
          <a:p>
            <a:r>
              <a:rPr lang="it-IT" sz="2300" dirty="0">
                <a:solidFill>
                  <a:srgbClr val="00B050"/>
                </a:solidFill>
                <a:latin typeface="Gill Sans MT" panose="020B0502020104020203" pitchFamily="34" charset="0"/>
              </a:rPr>
              <a:t>ADEMPIMENTI NELLA FASE DI REALIZZAZIONE DEGLI APPALTI</a:t>
            </a:r>
          </a:p>
          <a:p>
            <a:r>
              <a:rPr lang="it-IT" sz="2300" i="1" dirty="0">
                <a:solidFill>
                  <a:srgbClr val="00B050"/>
                </a:solidFill>
                <a:latin typeface="Gill Sans MT" panose="020B0502020104020203" pitchFamily="34" charset="0"/>
              </a:rPr>
              <a:t>Stipula del contratto con il Soggetto realizzatore (Appaltatore)</a:t>
            </a:r>
          </a:p>
          <a:p>
            <a:pPr>
              <a:spcBef>
                <a:spcPts val="600"/>
              </a:spcBef>
            </a:pPr>
            <a:r>
              <a:rPr lang="it-IT" sz="2200" dirty="0">
                <a:solidFill>
                  <a:schemeClr val="accent1">
                    <a:lumMod val="50000"/>
                  </a:schemeClr>
                </a:solidFill>
                <a:latin typeface="Gill Sans MT" panose="020B0502020104020203" pitchFamily="34" charset="0"/>
              </a:rPr>
              <a:t>Il </a:t>
            </a:r>
            <a:r>
              <a:rPr lang="it-IT" sz="2200" u="sng" dirty="0">
                <a:solidFill>
                  <a:schemeClr val="accent1">
                    <a:lumMod val="50000"/>
                  </a:schemeClr>
                </a:solidFill>
                <a:latin typeface="Gill Sans MT" panose="020B0502020104020203" pitchFamily="34" charset="0"/>
              </a:rPr>
              <a:t>Soggetto attuatore</a:t>
            </a:r>
            <a:r>
              <a:rPr lang="it-IT" sz="2200" dirty="0">
                <a:solidFill>
                  <a:schemeClr val="accent1">
                    <a:lumMod val="50000"/>
                  </a:schemeClr>
                </a:solidFill>
                <a:latin typeface="Gill Sans MT" panose="020B0502020104020203" pitchFamily="34" charset="0"/>
              </a:rPr>
              <a:t>, nella fase di stipula del contratto con il </a:t>
            </a:r>
            <a:r>
              <a:rPr lang="it-IT" sz="2200" u="sng" dirty="0">
                <a:solidFill>
                  <a:schemeClr val="accent1">
                    <a:lumMod val="50000"/>
                  </a:schemeClr>
                </a:solidFill>
                <a:latin typeface="Gill Sans MT" panose="020B0502020104020203" pitchFamily="34" charset="0"/>
              </a:rPr>
              <a:t>Soggetto realizzatore (Appaltatore</a:t>
            </a:r>
            <a:r>
              <a:rPr lang="it-IT" sz="2200" dirty="0">
                <a:solidFill>
                  <a:schemeClr val="accent1">
                    <a:lumMod val="50000"/>
                  </a:schemeClr>
                </a:solidFill>
                <a:latin typeface="Gill Sans MT" panose="020B0502020104020203" pitchFamily="34" charset="0"/>
              </a:rPr>
              <a:t>), provvede, coerentemente con quanto previsto dal Bando e della relativa documentazione di gara, all’inserimento nel contratto di specifiche prescrizioni/ requisiti/ condizionalità utili ad orientare le soluzioni tecniche e amministrative delle attività da realizzare, al fine di garantire il rispetto dei requisiti e delle condizionalità PR FESR 2021-2027 Azioni 2.1.1 e 2.2.1 e del principio del DNSH.</a:t>
            </a:r>
          </a:p>
        </p:txBody>
      </p:sp>
    </p:spTree>
    <p:extLst>
      <p:ext uri="{BB962C8B-B14F-4D97-AF65-F5344CB8AC3E}">
        <p14:creationId xmlns:p14="http://schemas.microsoft.com/office/powerpoint/2010/main" val="9296232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70722-299D-F774-096F-5FB15384829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931B6901-BD64-1AF5-CF9E-C1D2853C0F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B416E8E3-DAAC-D1FB-08C8-83A7C6C8348D}"/>
              </a:ext>
            </a:extLst>
          </p:cNvPr>
          <p:cNvSpPr/>
          <p:nvPr/>
        </p:nvSpPr>
        <p:spPr>
          <a:xfrm>
            <a:off x="609600" y="917903"/>
            <a:ext cx="10972800" cy="5324535"/>
          </a:xfrm>
          <a:prstGeom prst="rect">
            <a:avLst/>
          </a:prstGeom>
        </p:spPr>
        <p:txBody>
          <a:bodyPr wrap="square">
            <a:spAutoFit/>
          </a:bodyPr>
          <a:lstStyle/>
          <a:p>
            <a:endParaRPr lang="it-IT" sz="2400" dirty="0">
              <a:solidFill>
                <a:srgbClr val="002060"/>
              </a:solidFill>
              <a:latin typeface="Gill Sans MT" panose="020B0502020104020203" pitchFamily="34" charset="0"/>
            </a:endParaRPr>
          </a:p>
          <a:p>
            <a:r>
              <a:rPr lang="it-IT" sz="2400" b="1" dirty="0">
                <a:solidFill>
                  <a:srgbClr val="00B050"/>
                </a:solidFill>
                <a:latin typeface="Gill Sans MT" panose="020B0502020104020203" pitchFamily="34" charset="0"/>
              </a:rPr>
              <a:t>Il RUP:</a:t>
            </a:r>
          </a:p>
          <a:p>
            <a:pPr marL="457200" indent="-457200" algn="just">
              <a:buFont typeface="Arial" panose="020B0604020202020204" pitchFamily="34" charset="0"/>
              <a:buChar char="•"/>
            </a:pPr>
            <a:r>
              <a:rPr lang="it-IT" sz="2600" dirty="0">
                <a:solidFill>
                  <a:schemeClr val="accent1">
                    <a:lumMod val="50000"/>
                  </a:schemeClr>
                </a:solidFill>
                <a:latin typeface="Gill Sans MT" panose="020B0502020104020203" pitchFamily="34" charset="0"/>
              </a:rPr>
              <a:t>decide i </a:t>
            </a:r>
            <a:r>
              <a:rPr lang="it-IT" sz="2400" b="1" dirty="0">
                <a:solidFill>
                  <a:srgbClr val="00B050"/>
                </a:solidFill>
                <a:latin typeface="Gill Sans MT" panose="020B0502020104020203" pitchFamily="34" charset="0"/>
              </a:rPr>
              <a:t>sistemi di affidamento dei lavori</a:t>
            </a:r>
            <a:r>
              <a:rPr lang="it-IT" sz="2600" dirty="0">
                <a:solidFill>
                  <a:schemeClr val="accent1">
                    <a:lumMod val="50000"/>
                  </a:schemeClr>
                </a:solidFill>
                <a:latin typeface="Gill Sans MT" panose="020B0502020104020203" pitchFamily="34" charset="0"/>
              </a:rPr>
              <a:t>, servizi e forniture, la tipologia di contratto da stipulare, il criterio di aggiudicazione da adottare;</a:t>
            </a:r>
          </a:p>
          <a:p>
            <a:pPr marL="457200" indent="-457200" algn="just">
              <a:buFont typeface="Arial" panose="020B0604020202020204" pitchFamily="34" charset="0"/>
              <a:buChar char="•"/>
            </a:pPr>
            <a:r>
              <a:rPr lang="it-IT" sz="2600" dirty="0">
                <a:solidFill>
                  <a:schemeClr val="accent1">
                    <a:lumMod val="50000"/>
                  </a:schemeClr>
                </a:solidFill>
                <a:latin typeface="Gill Sans MT" panose="020B0502020104020203" pitchFamily="34" charset="0"/>
              </a:rPr>
              <a:t>provvede all’acquisizione del CIG nel caso in cui non sia nominato un responsabile per la fase di affidamento;</a:t>
            </a:r>
          </a:p>
          <a:p>
            <a:pPr marL="457200" indent="-457200" algn="just">
              <a:buFont typeface="Arial" panose="020B0604020202020204" pitchFamily="34" charset="0"/>
              <a:buChar char="•"/>
            </a:pPr>
            <a:r>
              <a:rPr lang="it-IT" sz="2600" dirty="0">
                <a:solidFill>
                  <a:schemeClr val="accent1">
                    <a:lumMod val="50000"/>
                  </a:schemeClr>
                </a:solidFill>
                <a:latin typeface="Gill Sans MT" panose="020B0502020104020203" pitchFamily="34" charset="0"/>
              </a:rPr>
              <a:t>è responsabile degli adempimenti prescritti dall’</a:t>
            </a:r>
            <a:r>
              <a:rPr lang="it-IT" sz="2600" dirty="0">
                <a:solidFill>
                  <a:schemeClr val="accent1">
                    <a:lumMod val="50000"/>
                  </a:schemeClr>
                </a:solidFill>
                <a:latin typeface="Gill Sans MT" panose="020B0502020104020203" pitchFamily="34" charset="0"/>
                <a:hlinkClick r:id="rId4">
                  <a:extLst>
                    <a:ext uri="{A12FA001-AC4F-418D-AE19-62706E023703}">
                      <ahyp:hlinkClr xmlns:ahyp="http://schemas.microsoft.com/office/drawing/2018/hyperlinkcolor" val="tx"/>
                    </a:ext>
                  </a:extLst>
                </a:hlinkClick>
              </a:rPr>
              <a:t>articolo 1, comma 32, della legge 6 novembre 2012, n. 190</a:t>
            </a:r>
            <a:r>
              <a:rPr lang="it-IT" sz="2600" dirty="0">
                <a:solidFill>
                  <a:schemeClr val="accent1">
                    <a:lumMod val="50000"/>
                  </a:schemeClr>
                </a:solidFill>
                <a:latin typeface="Gill Sans MT" panose="020B0502020104020203" pitchFamily="34" charset="0"/>
              </a:rPr>
              <a:t> (…</a:t>
            </a:r>
            <a:r>
              <a:rPr lang="it-IT" sz="2400" b="1" i="1" dirty="0">
                <a:solidFill>
                  <a:srgbClr val="00B050"/>
                </a:solidFill>
                <a:latin typeface="Gill Sans MT" panose="020B0502020104020203" pitchFamily="34" charset="0"/>
              </a:rPr>
              <a:t>pubblicare nei propri siti web istituzionali:</a:t>
            </a:r>
            <a:r>
              <a:rPr lang="it-IT" sz="2600" i="1" dirty="0">
                <a:solidFill>
                  <a:schemeClr val="accent1">
                    <a:lumMod val="50000"/>
                  </a:schemeClr>
                </a:solidFill>
                <a:latin typeface="Gill Sans MT" panose="020B0502020104020203" pitchFamily="34" charset="0"/>
              </a:rPr>
              <a:t> la struttura proponente; l’oggetto del bando; l’elenco degli operatori invitati a presentare offerte; l’aggiudicatario; l’importo di aggiudicazione; i tempi di completamento dell’opera, servizio o fornitura; l’importo delle somme liquidate</a:t>
            </a:r>
            <a:r>
              <a:rPr lang="it-IT" sz="2600" dirty="0">
                <a:solidFill>
                  <a:schemeClr val="accent1">
                    <a:lumMod val="50000"/>
                  </a:schemeClr>
                </a:solidFill>
                <a:latin typeface="Gill Sans MT" panose="020B0502020104020203" pitchFamily="34" charset="0"/>
              </a:rPr>
              <a:t>…)</a:t>
            </a:r>
          </a:p>
          <a:p>
            <a:pPr marL="457200" indent="-457200" algn="just">
              <a:buFont typeface="Arial" panose="020B0604020202020204" pitchFamily="34" charset="0"/>
              <a:buChar char="•"/>
            </a:pPr>
            <a:r>
              <a:rPr lang="it-IT" sz="2600" dirty="0">
                <a:solidFill>
                  <a:schemeClr val="accent1">
                    <a:lumMod val="50000"/>
                  </a:schemeClr>
                </a:solidFill>
                <a:latin typeface="Gill Sans MT" panose="020B0502020104020203" pitchFamily="34" charset="0"/>
              </a:rPr>
              <a:t>autorizza le </a:t>
            </a:r>
            <a:r>
              <a:rPr lang="it-IT" sz="2400" b="1" dirty="0">
                <a:solidFill>
                  <a:srgbClr val="00B050"/>
                </a:solidFill>
                <a:latin typeface="Gill Sans MT" panose="020B0502020104020203" pitchFamily="34" charset="0"/>
              </a:rPr>
              <a:t>modifiche dei contratti di appalto </a:t>
            </a:r>
            <a:r>
              <a:rPr lang="it-IT" sz="2600" dirty="0">
                <a:solidFill>
                  <a:schemeClr val="accent1">
                    <a:lumMod val="50000"/>
                  </a:schemeClr>
                </a:solidFill>
                <a:latin typeface="Gill Sans MT" panose="020B0502020104020203" pitchFamily="34" charset="0"/>
              </a:rPr>
              <a:t>in corso di esecuzione anche su proposta del direttore dei lavori</a:t>
            </a:r>
          </a:p>
        </p:txBody>
      </p:sp>
      <p:sp>
        <p:nvSpPr>
          <p:cNvPr id="6" name="Rettangolo arrotondato 7">
            <a:extLst>
              <a:ext uri="{FF2B5EF4-FFF2-40B4-BE49-F238E27FC236}">
                <a16:creationId xmlns:a16="http://schemas.microsoft.com/office/drawing/2014/main" id="{ADA088E4-94FF-66FC-28CF-18F925AE67ED}"/>
              </a:ext>
            </a:extLst>
          </p:cNvPr>
          <p:cNvSpPr/>
          <p:nvPr/>
        </p:nvSpPr>
        <p:spPr>
          <a:xfrm>
            <a:off x="293746" y="213778"/>
            <a:ext cx="9718001"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COMPITI DEL RUP</a:t>
            </a:r>
          </a:p>
          <a:p>
            <a:r>
              <a:rPr lang="it-IT" sz="2400" b="1" dirty="0" err="1">
                <a:solidFill>
                  <a:schemeClr val="accent1">
                    <a:lumMod val="50000"/>
                  </a:schemeClr>
                </a:solidFill>
                <a:latin typeface="Gill Sans MT" panose="020B0502020104020203" pitchFamily="34" charset="0"/>
              </a:rPr>
              <a:t>All</a:t>
            </a:r>
            <a:r>
              <a:rPr lang="it-IT" sz="2400" b="1" dirty="0">
                <a:solidFill>
                  <a:schemeClr val="accent1">
                    <a:lumMod val="50000"/>
                  </a:schemeClr>
                </a:solidFill>
                <a:latin typeface="Gill Sans MT" panose="020B0502020104020203" pitchFamily="34" charset="0"/>
              </a:rPr>
              <a:t>. I.2 del </a:t>
            </a:r>
            <a:r>
              <a:rPr lang="it-IT" sz="2400" b="1" dirty="0" err="1">
                <a:solidFill>
                  <a:schemeClr val="accent1">
                    <a:lumMod val="50000"/>
                  </a:schemeClr>
                </a:solidFill>
                <a:latin typeface="Gill Sans MT" panose="020B0502020104020203" pitchFamily="34" charset="0"/>
              </a:rPr>
              <a:t>D.Lgs</a:t>
            </a:r>
            <a:r>
              <a:rPr lang="it-IT" sz="2400" b="1" dirty="0">
                <a:solidFill>
                  <a:schemeClr val="accent1">
                    <a:lumMod val="50000"/>
                  </a:schemeClr>
                </a:solidFill>
                <a:latin typeface="Gill Sans MT" panose="020B0502020104020203" pitchFamily="34" charset="0"/>
              </a:rPr>
              <a:t> n. 36/2023</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2759777171"/>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3793C-DC12-B388-A519-43E33B728FA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7594146-27B1-E695-6A44-30AC7F6A4B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4A3FD7EC-B3DF-094F-59AE-E142B4E832EE}"/>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7A62E4F9-5DD0-0B87-7E7B-423AB932C9D3}"/>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3073E795-46C3-627A-3E04-905A7C4F0A60}"/>
              </a:ext>
            </a:extLst>
          </p:cNvPr>
          <p:cNvSpPr txBox="1"/>
          <p:nvPr/>
        </p:nvSpPr>
        <p:spPr>
          <a:xfrm>
            <a:off x="569564" y="1414214"/>
            <a:ext cx="10558218" cy="3816429"/>
          </a:xfrm>
          <a:prstGeom prst="rect">
            <a:avLst/>
          </a:prstGeom>
          <a:noFill/>
        </p:spPr>
        <p:txBody>
          <a:bodyPr wrap="square">
            <a:spAutoFit/>
          </a:bodyPr>
          <a:lstStyle/>
          <a:p>
            <a:r>
              <a:rPr lang="it-IT" sz="2300" dirty="0">
                <a:solidFill>
                  <a:srgbClr val="00B050"/>
                </a:solidFill>
                <a:latin typeface="Gill Sans MT" panose="020B0502020104020203" pitchFamily="34" charset="0"/>
              </a:rPr>
              <a:t>ADEMPIMENTI NELLA FASE DI REALIZZAZIONE DEGLI APPALTI</a:t>
            </a:r>
          </a:p>
          <a:p>
            <a:r>
              <a:rPr lang="it-IT" sz="2300" i="1" dirty="0">
                <a:solidFill>
                  <a:srgbClr val="00B050"/>
                </a:solidFill>
                <a:latin typeface="Gill Sans MT" panose="020B0502020104020203" pitchFamily="34" charset="0"/>
              </a:rPr>
              <a:t>Stipula del contratto con il Soggetto realizzatore (Appaltatore)</a:t>
            </a:r>
          </a:p>
          <a:p>
            <a:pPr>
              <a:spcBef>
                <a:spcPts val="600"/>
              </a:spcBef>
            </a:pPr>
            <a:r>
              <a:rPr lang="it-IT" sz="2200" dirty="0">
                <a:solidFill>
                  <a:schemeClr val="accent1">
                    <a:lumMod val="50000"/>
                  </a:schemeClr>
                </a:solidFill>
                <a:latin typeface="Gill Sans MT" panose="020B0502020104020203" pitchFamily="34" charset="0"/>
              </a:rPr>
              <a:t>In particolare, il </a:t>
            </a:r>
            <a:r>
              <a:rPr lang="it-IT" sz="2200" u="sng" dirty="0">
                <a:solidFill>
                  <a:schemeClr val="accent1">
                    <a:lumMod val="50000"/>
                  </a:schemeClr>
                </a:solidFill>
                <a:latin typeface="Gill Sans MT" panose="020B0502020104020203" pitchFamily="34" charset="0"/>
              </a:rPr>
              <a:t>Soggetto attuatore </a:t>
            </a:r>
            <a:r>
              <a:rPr lang="it-IT" sz="2200" dirty="0">
                <a:solidFill>
                  <a:schemeClr val="accent1">
                    <a:lumMod val="50000"/>
                  </a:schemeClr>
                </a:solidFill>
                <a:latin typeface="Gill Sans MT" panose="020B0502020104020203" pitchFamily="34" charset="0"/>
              </a:rPr>
              <a:t>deve:</a:t>
            </a:r>
          </a:p>
          <a:p>
            <a:pPr marL="457200" indent="-457200">
              <a:spcBef>
                <a:spcPts val="600"/>
              </a:spcBef>
              <a:buFont typeface="+mj-lt"/>
              <a:buAutoNum type="alphaLcParenR"/>
            </a:pPr>
            <a:r>
              <a:rPr lang="it-IT" sz="2200" dirty="0">
                <a:solidFill>
                  <a:schemeClr val="accent1">
                    <a:lumMod val="50000"/>
                  </a:schemeClr>
                </a:solidFill>
                <a:latin typeface="Gill Sans MT" panose="020B0502020104020203" pitchFamily="34" charset="0"/>
              </a:rPr>
              <a:t>prevedere nei documenti contrattuali apposite prescrizioni/obblighi per il Soggetto realizzatore (Appaltatore) ai fini del rispetto del DNSH;</a:t>
            </a:r>
          </a:p>
          <a:p>
            <a:pPr marL="457200" indent="-457200">
              <a:spcBef>
                <a:spcPts val="600"/>
              </a:spcBef>
              <a:buFont typeface="+mj-lt"/>
              <a:buAutoNum type="alphaLcParenR"/>
            </a:pPr>
            <a:r>
              <a:rPr lang="it-IT" sz="2200" dirty="0">
                <a:solidFill>
                  <a:schemeClr val="accent1">
                    <a:lumMod val="50000"/>
                  </a:schemeClr>
                </a:solidFill>
                <a:latin typeface="Gill Sans MT" panose="020B0502020104020203" pitchFamily="34" charset="0"/>
              </a:rPr>
              <a:t>verificare che nei documenti contrattuali sia indicato, tra gli obblighi del Soggetto realizzatore (Appaltatore), il rispetto dei requisiti del DNSH richiamati dall’Avviso/Bando di gara;</a:t>
            </a:r>
          </a:p>
          <a:p>
            <a:pPr marL="457200" indent="-457200">
              <a:spcBef>
                <a:spcPts val="600"/>
              </a:spcBef>
              <a:buFont typeface="+mj-lt"/>
              <a:buAutoNum type="alphaLcParenR"/>
            </a:pPr>
            <a:r>
              <a:rPr lang="it-IT" sz="2200" dirty="0">
                <a:solidFill>
                  <a:schemeClr val="accent1">
                    <a:lumMod val="50000"/>
                  </a:schemeClr>
                </a:solidFill>
                <a:latin typeface="Gill Sans MT" panose="020B0502020104020203" pitchFamily="34" charset="0"/>
              </a:rPr>
              <a:t>verificare le eventuali attestazioni acquisite dal Soggetto realizzatore (Appaltatore) in fase di aggiudicazione</a:t>
            </a:r>
            <a:r>
              <a:rPr lang="it-IT" sz="2100" dirty="0">
                <a:solidFill>
                  <a:schemeClr val="accent1">
                    <a:lumMod val="50000"/>
                  </a:schemeClr>
                </a:solidFill>
                <a:latin typeface="Gill Sans MT" panose="020B0502020104020203" pitchFamily="34" charset="0"/>
              </a:rPr>
              <a:t>.</a:t>
            </a:r>
          </a:p>
        </p:txBody>
      </p:sp>
    </p:spTree>
    <p:extLst>
      <p:ext uri="{BB962C8B-B14F-4D97-AF65-F5344CB8AC3E}">
        <p14:creationId xmlns:p14="http://schemas.microsoft.com/office/powerpoint/2010/main" val="4230643465"/>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D4465-316A-3551-8C0F-4CCFF96CF5D3}"/>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C60E668F-76A6-16F4-17FC-3F3843A1E6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3C9692BE-79D4-EA17-6CA9-5E7B4F338F16}"/>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7318CC73-29CC-C7D2-9F8A-9D8BD4421DB5}"/>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7B6899DC-EF9E-9D04-805F-2F0E7925820D}"/>
              </a:ext>
            </a:extLst>
          </p:cNvPr>
          <p:cNvSpPr txBox="1"/>
          <p:nvPr/>
        </p:nvSpPr>
        <p:spPr>
          <a:xfrm>
            <a:off x="569564" y="1414214"/>
            <a:ext cx="10558218" cy="4539704"/>
          </a:xfrm>
          <a:prstGeom prst="rect">
            <a:avLst/>
          </a:prstGeom>
          <a:noFill/>
        </p:spPr>
        <p:txBody>
          <a:bodyPr wrap="square">
            <a:spAutoFit/>
          </a:bodyPr>
          <a:lstStyle/>
          <a:p>
            <a:r>
              <a:rPr lang="it-IT" sz="2300" dirty="0">
                <a:solidFill>
                  <a:srgbClr val="00B050"/>
                </a:solidFill>
                <a:latin typeface="Gill Sans MT" panose="020B0502020104020203" pitchFamily="34" charset="0"/>
              </a:rPr>
              <a:t>ADEMPIMENTI NELLA FASE DI REALIZZAZIONE DEGLI APPALTI</a:t>
            </a:r>
          </a:p>
          <a:p>
            <a:r>
              <a:rPr lang="it-IT" sz="2300" i="1" dirty="0">
                <a:solidFill>
                  <a:srgbClr val="00B050"/>
                </a:solidFill>
                <a:latin typeface="Gill Sans MT" panose="020B0502020104020203" pitchFamily="34" charset="0"/>
              </a:rPr>
              <a:t>Esecuzione del contratto d’appalto</a:t>
            </a:r>
          </a:p>
          <a:p>
            <a:r>
              <a:rPr lang="it-IT" sz="2200" b="0" i="0" dirty="0">
                <a:solidFill>
                  <a:srgbClr val="002060"/>
                </a:solidFill>
                <a:effectLst/>
                <a:latin typeface="Gill Sans MT" panose="020B0502020104020203" pitchFamily="34" charset="0"/>
              </a:rPr>
              <a:t>Il </a:t>
            </a:r>
            <a:r>
              <a:rPr lang="it-IT" sz="2200" b="0" i="0" u="sng" dirty="0">
                <a:solidFill>
                  <a:srgbClr val="002060"/>
                </a:solidFill>
                <a:effectLst/>
                <a:latin typeface="Gill Sans MT" panose="020B0502020104020203" pitchFamily="34" charset="0"/>
              </a:rPr>
              <a:t>Soggetto attuatore, nella fase di esecuzione delle attività previste dal contratto d’appalto</a:t>
            </a:r>
            <a:r>
              <a:rPr lang="it-IT" sz="2200" b="0" i="0" dirty="0">
                <a:solidFill>
                  <a:srgbClr val="002060"/>
                </a:solidFill>
                <a:effectLst/>
                <a:latin typeface="Gill Sans MT" panose="020B0502020104020203" pitchFamily="34" charset="0"/>
              </a:rPr>
              <a:t> deve prevedere, in </a:t>
            </a:r>
            <a:r>
              <a:rPr lang="it-IT" sz="2200" b="0" i="0" u="sng" dirty="0">
                <a:solidFill>
                  <a:srgbClr val="002060"/>
                </a:solidFill>
                <a:effectLst/>
                <a:latin typeface="Gill Sans MT" panose="020B0502020104020203" pitchFamily="34" charset="0"/>
              </a:rPr>
              <a:t>occasione della presentazione di ogni SAL</a:t>
            </a:r>
            <a:r>
              <a:rPr lang="it-IT" sz="2200" b="0" i="0" dirty="0">
                <a:solidFill>
                  <a:srgbClr val="002060"/>
                </a:solidFill>
                <a:effectLst/>
                <a:latin typeface="Gill Sans MT" panose="020B0502020104020203" pitchFamily="34" charset="0"/>
              </a:rPr>
              <a:t> da parte del </a:t>
            </a:r>
            <a:r>
              <a:rPr lang="it-IT" sz="2200" b="0" i="0" u="sng" dirty="0">
                <a:solidFill>
                  <a:srgbClr val="002060"/>
                </a:solidFill>
                <a:effectLst/>
                <a:latin typeface="Gill Sans MT" panose="020B0502020104020203" pitchFamily="34" charset="0"/>
              </a:rPr>
              <a:t>Soggetto realizzatore (Appaltatore)</a:t>
            </a:r>
            <a:r>
              <a:rPr lang="it-IT" sz="2200" b="0" i="0" dirty="0">
                <a:solidFill>
                  <a:srgbClr val="002060"/>
                </a:solidFill>
                <a:effectLst/>
                <a:latin typeface="Gill Sans MT" panose="020B0502020104020203" pitchFamily="34" charset="0"/>
              </a:rPr>
              <a:t>, l’esecuzione di opportune verifiche in merito al rispetto</a:t>
            </a:r>
            <a:br>
              <a:rPr lang="it-IT" sz="2200" b="0" i="0" dirty="0">
                <a:solidFill>
                  <a:srgbClr val="002060"/>
                </a:solidFill>
                <a:effectLst/>
                <a:latin typeface="Gill Sans MT" panose="020B0502020104020203" pitchFamily="34" charset="0"/>
              </a:rPr>
            </a:br>
            <a:r>
              <a:rPr lang="it-IT" sz="2200" b="0" i="0" dirty="0">
                <a:solidFill>
                  <a:srgbClr val="002060"/>
                </a:solidFill>
                <a:effectLst/>
                <a:latin typeface="Gill Sans MT" panose="020B0502020104020203" pitchFamily="34" charset="0"/>
              </a:rPr>
              <a:t>della tempistica di realizzazione/avanzamento e degli altri obblighi assunti nel contratto di appalto, compreso il rilascio di documentazione attestante il rispetto delle condizionalità specifiche, del principio DNSH e dei principi trasversali PR FESR 2021-2027 Azioni 2.1.1 e 2.2.1. </a:t>
            </a:r>
          </a:p>
          <a:p>
            <a:r>
              <a:rPr lang="it-IT" sz="2200" b="0" i="0" dirty="0">
                <a:solidFill>
                  <a:srgbClr val="002060"/>
                </a:solidFill>
                <a:effectLst/>
                <a:latin typeface="Gill Sans MT" panose="020B0502020104020203" pitchFamily="34" charset="0"/>
              </a:rPr>
              <a:t>In particolare, deve controllare il rispetto del principio DNSH, </a:t>
            </a:r>
            <a:r>
              <a:rPr lang="it-IT" sz="2200" b="0" i="0" u="sng" dirty="0">
                <a:solidFill>
                  <a:srgbClr val="002060"/>
                </a:solidFill>
                <a:effectLst/>
                <a:latin typeface="Gill Sans MT" panose="020B0502020104020203" pitchFamily="34" charset="0"/>
              </a:rPr>
              <a:t>facendo riferimento a quanto espressamente richiamato nell’Avviso/Bando di gara nonché a quanto previsto nei documenti tecnici del progetto approvato</a:t>
            </a:r>
            <a:r>
              <a:rPr lang="it-IT" sz="2200" b="0" i="0" dirty="0">
                <a:solidFill>
                  <a:srgbClr val="002060"/>
                </a:solidFill>
                <a:effectLst/>
                <a:latin typeface="Gill Sans MT" panose="020B0502020104020203" pitchFamily="34" charset="0"/>
              </a:rPr>
              <a:t>.</a:t>
            </a:r>
            <a:r>
              <a:rPr lang="it-IT" sz="2200" dirty="0">
                <a:latin typeface="Gill Sans MT" panose="020B0502020104020203" pitchFamily="34" charset="0"/>
              </a:rPr>
              <a:t> </a:t>
            </a:r>
            <a:br>
              <a:rPr lang="it-IT" sz="2400" dirty="0"/>
            </a:br>
            <a:endParaRPr lang="it-IT" sz="2300" i="1"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1215811234"/>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F9737-62C0-484F-383E-F687BCD9656A}"/>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46B5365-07B5-D6C8-2FF8-6AA5CFB739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B90AB971-28EA-8302-C96E-C1D6C6EC7194}"/>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E6B5804E-EE51-FF7D-40A1-2F92621024A6}"/>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2C89D1A7-3738-27E9-8846-B0A589770D40}"/>
              </a:ext>
            </a:extLst>
          </p:cNvPr>
          <p:cNvSpPr txBox="1"/>
          <p:nvPr/>
        </p:nvSpPr>
        <p:spPr>
          <a:xfrm>
            <a:off x="569564" y="1414214"/>
            <a:ext cx="10558218" cy="3693319"/>
          </a:xfrm>
          <a:prstGeom prst="rect">
            <a:avLst/>
          </a:prstGeom>
          <a:noFill/>
        </p:spPr>
        <p:txBody>
          <a:bodyPr wrap="square">
            <a:spAutoFit/>
          </a:bodyPr>
          <a:lstStyle/>
          <a:p>
            <a:r>
              <a:rPr lang="it-IT" sz="2300" dirty="0">
                <a:solidFill>
                  <a:srgbClr val="00B050"/>
                </a:solidFill>
                <a:latin typeface="Gill Sans MT" panose="020B0502020104020203" pitchFamily="34" charset="0"/>
              </a:rPr>
              <a:t>ADEMPIMENTI NELLA FASE DI REALIZZAZIONE DEGLI APPALTI</a:t>
            </a:r>
          </a:p>
          <a:p>
            <a:endParaRPr lang="it-IT" sz="2300" i="1" dirty="0">
              <a:solidFill>
                <a:srgbClr val="00B050"/>
              </a:solidFill>
              <a:latin typeface="Gill Sans MT" panose="020B0502020104020203" pitchFamily="34" charset="0"/>
            </a:endParaRPr>
          </a:p>
          <a:p>
            <a:r>
              <a:rPr lang="it-IT" sz="2300" i="1" dirty="0">
                <a:solidFill>
                  <a:srgbClr val="00B050"/>
                </a:solidFill>
                <a:latin typeface="Gill Sans MT" panose="020B0502020104020203" pitchFamily="34" charset="0"/>
              </a:rPr>
              <a:t>Esecuzione del contratto d’appalto</a:t>
            </a:r>
          </a:p>
          <a:p>
            <a:pPr algn="just">
              <a:spcBef>
                <a:spcPts val="600"/>
              </a:spcBef>
            </a:pPr>
            <a:r>
              <a:rPr lang="it-IT" sz="2200" b="0" i="0" dirty="0">
                <a:solidFill>
                  <a:srgbClr val="002060"/>
                </a:solidFill>
                <a:effectLst/>
                <a:latin typeface="Gill Sans MT" panose="020B0502020104020203" pitchFamily="34" charset="0"/>
              </a:rPr>
              <a:t>Pertanto, è necessario che il </a:t>
            </a:r>
            <a:r>
              <a:rPr lang="it-IT" sz="2200" b="0" i="0" u="sng" dirty="0">
                <a:solidFill>
                  <a:srgbClr val="002060"/>
                </a:solidFill>
                <a:effectLst/>
                <a:latin typeface="Gill Sans MT" panose="020B0502020104020203" pitchFamily="34" charset="0"/>
              </a:rPr>
              <a:t>Soggetto attuatore garantisca e dimostri il </a:t>
            </a:r>
            <a:r>
              <a:rPr lang="it-IT" sz="2200" b="0" i="0" u="sng" dirty="0">
                <a:solidFill>
                  <a:srgbClr val="00B050"/>
                </a:solidFill>
                <a:effectLst/>
                <a:latin typeface="Gill Sans MT" panose="020B0502020104020203" pitchFamily="34" charset="0"/>
              </a:rPr>
              <a:t>rispetto del principio DNSH in sede di acquisizione dei SAL e propedeuticamente alla liquidazione delle competenze al Soggetto realizzatore (Appaltatore)</a:t>
            </a:r>
            <a:r>
              <a:rPr lang="it-IT" sz="2200" b="0" i="0" dirty="0">
                <a:solidFill>
                  <a:srgbClr val="002060"/>
                </a:solidFill>
                <a:effectLst/>
                <a:latin typeface="Gill Sans MT" panose="020B0502020104020203" pitchFamily="34" charset="0"/>
              </a:rPr>
              <a:t>.</a:t>
            </a:r>
          </a:p>
          <a:p>
            <a:pPr algn="just">
              <a:spcBef>
                <a:spcPts val="600"/>
              </a:spcBef>
            </a:pPr>
            <a:r>
              <a:rPr lang="it-IT" sz="2200" b="0" i="0" dirty="0">
                <a:solidFill>
                  <a:srgbClr val="002060"/>
                </a:solidFill>
                <a:effectLst/>
                <a:latin typeface="Gill Sans MT" panose="020B0502020104020203" pitchFamily="34" charset="0"/>
              </a:rPr>
              <a:t>A tale scopo, potrà chiedere al </a:t>
            </a:r>
            <a:r>
              <a:rPr lang="it-IT" sz="2200" b="0" i="0" dirty="0">
                <a:solidFill>
                  <a:srgbClr val="00B050"/>
                </a:solidFill>
                <a:effectLst/>
                <a:latin typeface="Gill Sans MT" panose="020B0502020104020203" pitchFamily="34" charset="0"/>
              </a:rPr>
              <a:t>Direttore dei Lavori e/o al Direttore dell’Esecuzione del Contratto</a:t>
            </a:r>
            <a:r>
              <a:rPr lang="it-IT" sz="2200" b="0" i="0" dirty="0">
                <a:solidFill>
                  <a:srgbClr val="002060"/>
                </a:solidFill>
                <a:effectLst/>
                <a:latin typeface="Gill Sans MT" panose="020B0502020104020203" pitchFamily="34" charset="0"/>
              </a:rPr>
              <a:t> di condurre ulteriori approfondimenti a supporto del rispetto del principio DNSH e di dare evidenza di quanto realizzato nella fase esecutiva degli appalti.</a:t>
            </a:r>
            <a:br>
              <a:rPr lang="it-IT" sz="2400" dirty="0"/>
            </a:br>
            <a:endParaRPr lang="it-IT" sz="2300" i="1" dirty="0">
              <a:solidFill>
                <a:srgbClr val="00B050"/>
              </a:solidFill>
              <a:latin typeface="Gill Sans MT" panose="020B0502020104020203" pitchFamily="34" charset="0"/>
            </a:endParaRPr>
          </a:p>
        </p:txBody>
      </p:sp>
    </p:spTree>
    <p:extLst>
      <p:ext uri="{BB962C8B-B14F-4D97-AF65-F5344CB8AC3E}">
        <p14:creationId xmlns:p14="http://schemas.microsoft.com/office/powerpoint/2010/main" val="62938707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EA089-59C7-33F2-0AB4-F3ED1527755A}"/>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5E4F31AC-DFAC-7D95-4CBF-95C0815818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6072137"/>
            <a:ext cx="4591508" cy="541563"/>
          </a:xfrm>
          <a:prstGeom prst="rect">
            <a:avLst/>
          </a:prstGeom>
        </p:spPr>
      </p:pic>
      <p:sp>
        <p:nvSpPr>
          <p:cNvPr id="3" name="Rettangolo 2">
            <a:extLst>
              <a:ext uri="{FF2B5EF4-FFF2-40B4-BE49-F238E27FC236}">
                <a16:creationId xmlns:a16="http://schemas.microsoft.com/office/drawing/2014/main" id="{FF8C0534-18AB-DF76-2559-59D4EB77AA4F}"/>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30C63143-BDE0-51D9-F247-D30AEF08E533}"/>
              </a:ext>
            </a:extLst>
          </p:cNvPr>
          <p:cNvSpPr/>
          <p:nvPr/>
        </p:nvSpPr>
        <p:spPr>
          <a:xfrm>
            <a:off x="392263" y="164417"/>
            <a:ext cx="10834037" cy="730933"/>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200" b="1" dirty="0">
                <a:solidFill>
                  <a:srgbClr val="0070C0"/>
                </a:solidFill>
                <a:latin typeface="Gill Sans MT" panose="020B0502020104020203" pitchFamily="34" charset="0"/>
              </a:rPr>
              <a:t>Rispetto del principio DNSH</a:t>
            </a:r>
          </a:p>
        </p:txBody>
      </p:sp>
      <p:sp>
        <p:nvSpPr>
          <p:cNvPr id="8" name="CasellaDiTesto 7">
            <a:extLst>
              <a:ext uri="{FF2B5EF4-FFF2-40B4-BE49-F238E27FC236}">
                <a16:creationId xmlns:a16="http://schemas.microsoft.com/office/drawing/2014/main" id="{F81BB087-8748-4E37-90F7-87A4F15C6F11}"/>
              </a:ext>
            </a:extLst>
          </p:cNvPr>
          <p:cNvSpPr txBox="1"/>
          <p:nvPr/>
        </p:nvSpPr>
        <p:spPr>
          <a:xfrm>
            <a:off x="294467" y="920486"/>
            <a:ext cx="10558218" cy="415498"/>
          </a:xfrm>
          <a:prstGeom prst="rect">
            <a:avLst/>
          </a:prstGeom>
          <a:noFill/>
        </p:spPr>
        <p:txBody>
          <a:bodyPr wrap="square">
            <a:spAutoFit/>
          </a:bodyPr>
          <a:lstStyle/>
          <a:p>
            <a:r>
              <a:rPr lang="it-IT" sz="2100" dirty="0">
                <a:solidFill>
                  <a:srgbClr val="00B050"/>
                </a:solidFill>
                <a:latin typeface="Gill Sans MT" panose="020B0502020104020203" pitchFamily="34" charset="0"/>
              </a:rPr>
              <a:t>ADEMPIMENTI SOGGETTO ATTUATORE NELLA FASE DI REALIZZAZIONE DEGLI APPALTI</a:t>
            </a:r>
          </a:p>
        </p:txBody>
      </p:sp>
      <p:graphicFrame>
        <p:nvGraphicFramePr>
          <p:cNvPr id="2" name="Tabella 1">
            <a:extLst>
              <a:ext uri="{FF2B5EF4-FFF2-40B4-BE49-F238E27FC236}">
                <a16:creationId xmlns:a16="http://schemas.microsoft.com/office/drawing/2014/main" id="{3B793122-5A68-1EEC-645B-53D01AE227BE}"/>
              </a:ext>
            </a:extLst>
          </p:cNvPr>
          <p:cNvGraphicFramePr>
            <a:graphicFrameLocks noGrp="1"/>
          </p:cNvGraphicFramePr>
          <p:nvPr>
            <p:extLst>
              <p:ext uri="{D42A27DB-BD31-4B8C-83A1-F6EECF244321}">
                <p14:modId xmlns:p14="http://schemas.microsoft.com/office/powerpoint/2010/main" val="848315050"/>
              </p:ext>
            </p:extLst>
          </p:nvPr>
        </p:nvGraphicFramePr>
        <p:xfrm>
          <a:off x="294467" y="1335984"/>
          <a:ext cx="10833315" cy="4630487"/>
        </p:xfrm>
        <a:graphic>
          <a:graphicData uri="http://schemas.openxmlformats.org/drawingml/2006/table">
            <a:tbl>
              <a:tblPr>
                <a:tableStyleId>{327F97BB-C833-4FB7-BDE5-3F7075034690}</a:tableStyleId>
              </a:tblPr>
              <a:tblGrid>
                <a:gridCol w="774915">
                  <a:extLst>
                    <a:ext uri="{9D8B030D-6E8A-4147-A177-3AD203B41FA5}">
                      <a16:colId xmlns:a16="http://schemas.microsoft.com/office/drawing/2014/main" val="1980480566"/>
                    </a:ext>
                  </a:extLst>
                </a:gridCol>
                <a:gridCol w="6704253">
                  <a:extLst>
                    <a:ext uri="{9D8B030D-6E8A-4147-A177-3AD203B41FA5}">
                      <a16:colId xmlns:a16="http://schemas.microsoft.com/office/drawing/2014/main" val="2320720286"/>
                    </a:ext>
                  </a:extLst>
                </a:gridCol>
                <a:gridCol w="1707234">
                  <a:extLst>
                    <a:ext uri="{9D8B030D-6E8A-4147-A177-3AD203B41FA5}">
                      <a16:colId xmlns:a16="http://schemas.microsoft.com/office/drawing/2014/main" val="4048871416"/>
                    </a:ext>
                  </a:extLst>
                </a:gridCol>
                <a:gridCol w="1646913">
                  <a:extLst>
                    <a:ext uri="{9D8B030D-6E8A-4147-A177-3AD203B41FA5}">
                      <a16:colId xmlns:a16="http://schemas.microsoft.com/office/drawing/2014/main" val="4050957540"/>
                    </a:ext>
                  </a:extLst>
                </a:gridCol>
              </a:tblGrid>
              <a:tr h="795623">
                <a:tc rowSpan="8">
                  <a:txBody>
                    <a:bodyPr/>
                    <a:lstStyle/>
                    <a:p>
                      <a:pPr algn="ctr" fontAlgn="ctr"/>
                      <a:r>
                        <a:rPr lang="it-IT" sz="1300" b="1" u="none" strike="noStrike" dirty="0">
                          <a:solidFill>
                            <a:schemeClr val="bg1"/>
                          </a:solidFill>
                          <a:effectLst/>
                          <a:latin typeface="Gill Sans MT" panose="020B0502020104020203" pitchFamily="34" charset="0"/>
                        </a:rPr>
                        <a:t>Raccolta e conservazione della</a:t>
                      </a:r>
                      <a:br>
                        <a:rPr lang="it-IT" sz="1300" b="1" u="none" strike="noStrike" dirty="0">
                          <a:solidFill>
                            <a:schemeClr val="bg1"/>
                          </a:solidFill>
                          <a:effectLst/>
                          <a:latin typeface="Gill Sans MT" panose="020B0502020104020203" pitchFamily="34" charset="0"/>
                        </a:rPr>
                      </a:br>
                      <a:r>
                        <a:rPr lang="it-IT" sz="1300" b="1" u="none" strike="noStrike" dirty="0">
                          <a:solidFill>
                            <a:schemeClr val="bg1"/>
                          </a:solidFill>
                          <a:effectLst/>
                          <a:latin typeface="Gill Sans MT" panose="020B0502020104020203" pitchFamily="34" charset="0"/>
                        </a:rPr>
                        <a:t> documentazione probatoria</a:t>
                      </a:r>
                      <a:endParaRPr lang="it-IT" sz="1300" b="1" i="0" u="none" strike="noStrike" dirty="0">
                        <a:solidFill>
                          <a:schemeClr val="bg1"/>
                        </a:solidFill>
                        <a:effectLst/>
                        <a:latin typeface="Gill Sans MT" panose="020B0502020104020203" pitchFamily="34" charset="0"/>
                      </a:endParaRP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t-IT" sz="1500" b="1" i="0" u="none" strike="noStrike" dirty="0">
                          <a:solidFill>
                            <a:schemeClr val="bg1"/>
                          </a:solidFill>
                          <a:effectLst/>
                          <a:latin typeface="Gill Sans MT" panose="020B0502020104020203" pitchFamily="34" charset="0"/>
                        </a:rPr>
                        <a:t>Documentazione amministrativa per la verifica del principio DNSH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300" i="1" u="none" strike="noStrike" dirty="0">
                          <a:solidFill>
                            <a:schemeClr val="bg1"/>
                          </a:solidFill>
                          <a:effectLst/>
                          <a:latin typeface="Gill Sans MT" panose="020B0502020104020203" pitchFamily="34" charset="0"/>
                        </a:rPr>
                        <a:t>Momento di verifica e controllo</a:t>
                      </a:r>
                      <a:br>
                        <a:rPr lang="it-IT" sz="1300" i="1" u="none" strike="noStrike" dirty="0">
                          <a:solidFill>
                            <a:schemeClr val="bg1"/>
                          </a:solidFill>
                          <a:effectLst/>
                          <a:latin typeface="Gill Sans MT" panose="020B0502020104020203" pitchFamily="34" charset="0"/>
                        </a:rPr>
                      </a:br>
                      <a:r>
                        <a:rPr lang="it-IT" sz="1300" i="1" u="none" strike="noStrike" dirty="0">
                          <a:solidFill>
                            <a:schemeClr val="bg1"/>
                          </a:solidFill>
                          <a:effectLst/>
                          <a:latin typeface="Gill Sans MT" panose="020B0502020104020203" pitchFamily="34" charset="0"/>
                        </a:rPr>
                        <a:t>(fasi di attuazione dell’intervento)</a:t>
                      </a:r>
                      <a:endParaRPr lang="it-IT" sz="1300" b="1" i="1"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t-IT" sz="1300" i="1" u="none" strike="noStrike" dirty="0">
                          <a:solidFill>
                            <a:schemeClr val="bg1"/>
                          </a:solidFill>
                          <a:effectLst/>
                          <a:latin typeface="Gill Sans MT" panose="020B0502020104020203" pitchFamily="34" charset="0"/>
                        </a:rPr>
                        <a:t>Documentazione da inviare nelle fasi attuative</a:t>
                      </a:r>
                      <a:endParaRPr lang="it-IT" sz="1300" b="1" i="1"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4428167"/>
                  </a:ext>
                </a:extLst>
              </a:tr>
              <a:tr h="216807">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Check list </a:t>
                      </a:r>
                      <a:r>
                        <a:rPr lang="it-IT" sz="1300" b="1" u="none" strike="noStrike" dirty="0">
                          <a:solidFill>
                            <a:schemeClr val="bg1"/>
                          </a:solidFill>
                          <a:effectLst/>
                          <a:latin typeface="Gill Sans MT" panose="020B0502020104020203" pitchFamily="34" charset="0"/>
                        </a:rPr>
                        <a:t>schede ex-ante</a:t>
                      </a:r>
                      <a:endParaRPr lang="it-IT" sz="13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3">
                  <a:txBody>
                    <a:bodyPr/>
                    <a:lstStyle/>
                    <a:p>
                      <a:pPr algn="ctr" fontAlgn="ctr"/>
                      <a:r>
                        <a:rPr lang="it-IT" sz="1400" u="none" strike="noStrike" dirty="0">
                          <a:solidFill>
                            <a:schemeClr val="bg1"/>
                          </a:solidFill>
                          <a:effectLst/>
                          <a:latin typeface="Gill Sans MT" panose="020B0502020104020203" pitchFamily="34" charset="0"/>
                        </a:rPr>
                        <a:t>Progettazione</a:t>
                      </a:r>
                      <a:endParaRPr lang="it-IT" sz="14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rowSpan="3">
                  <a:txBody>
                    <a:bodyPr/>
                    <a:lstStyle/>
                    <a:p>
                      <a:pPr algn="ctr" fontAlgn="ctr"/>
                      <a:r>
                        <a:rPr lang="it-IT" sz="1400" u="none" strike="noStrike" dirty="0">
                          <a:solidFill>
                            <a:schemeClr val="bg1"/>
                          </a:solidFill>
                          <a:effectLst/>
                          <a:latin typeface="Gill Sans MT" panose="020B0502020104020203" pitchFamily="34" charset="0"/>
                        </a:rPr>
                        <a:t>Invio a RGA del progetto esecutivo validato e approvato</a:t>
                      </a:r>
                      <a:endParaRPr lang="it-IT" sz="14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730235895"/>
                  </a:ext>
                </a:extLst>
              </a:tr>
              <a:tr h="1193434">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A) Relazione per la verifica di conformità ai vincoli DNSH </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 	</a:t>
                      </a:r>
                      <a:r>
                        <a:rPr lang="it-IT" sz="1300" i="1" u="none" strike="noStrike" dirty="0">
                          <a:solidFill>
                            <a:srgbClr val="FFFF00"/>
                          </a:solidFill>
                          <a:effectLst/>
                          <a:latin typeface="Gill Sans MT" panose="020B0502020104020203" pitchFamily="34" charset="0"/>
                        </a:rPr>
                        <a:t>ovvero</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B) Relazione CAM</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	</a:t>
                      </a:r>
                      <a:r>
                        <a:rPr lang="it-IT" sz="1300" i="1" u="none" strike="noStrike" dirty="0">
                          <a:solidFill>
                            <a:srgbClr val="FFFF00"/>
                          </a:solidFill>
                          <a:effectLst/>
                          <a:latin typeface="Gill Sans MT" panose="020B0502020104020203" pitchFamily="34" charset="0"/>
                        </a:rPr>
                        <a:t>ovvero</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C) Relazione tecnica (obbligatoria in caso di assenza di check list)</a:t>
                      </a:r>
                      <a:endParaRPr lang="it-IT" sz="13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vMerge="1">
                  <a:txBody>
                    <a:bodyPr/>
                    <a:lstStyle/>
                    <a:p>
                      <a:endParaRPr lang="it-IT"/>
                    </a:p>
                  </a:txBody>
                  <a:tcPr/>
                </a:tc>
                <a:tc vMerge="1">
                  <a:txBody>
                    <a:bodyPr/>
                    <a:lstStyle/>
                    <a:p>
                      <a:endParaRPr lang="it-IT"/>
                    </a:p>
                  </a:txBody>
                  <a:tcPr/>
                </a:tc>
                <a:extLst>
                  <a:ext uri="{0D108BD9-81ED-4DB2-BD59-A6C34878D82A}">
                    <a16:rowId xmlns:a16="http://schemas.microsoft.com/office/drawing/2014/main" val="1568219986"/>
                  </a:ext>
                </a:extLst>
              </a:tr>
              <a:tr h="252000">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Dichiarazione DNSH </a:t>
                      </a:r>
                      <a:r>
                        <a:rPr lang="it-IT" sz="1300" b="1" u="none" strike="noStrike" dirty="0">
                          <a:solidFill>
                            <a:schemeClr val="bg1"/>
                          </a:solidFill>
                          <a:effectLst/>
                          <a:latin typeface="Gill Sans MT" panose="020B0502020104020203" pitchFamily="34" charset="0"/>
                        </a:rPr>
                        <a:t>(versione ex-ante)</a:t>
                      </a:r>
                      <a:endParaRPr lang="it-IT" sz="13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vMerge="1">
                  <a:txBody>
                    <a:bodyPr/>
                    <a:lstStyle/>
                    <a:p>
                      <a:endParaRPr lang="it-IT"/>
                    </a:p>
                  </a:txBody>
                  <a:tcPr/>
                </a:tc>
                <a:tc vMerge="1">
                  <a:txBody>
                    <a:bodyPr/>
                    <a:lstStyle/>
                    <a:p>
                      <a:endParaRPr lang="it-IT"/>
                    </a:p>
                  </a:txBody>
                  <a:tcPr/>
                </a:tc>
                <a:extLst>
                  <a:ext uri="{0D108BD9-81ED-4DB2-BD59-A6C34878D82A}">
                    <a16:rowId xmlns:a16="http://schemas.microsoft.com/office/drawing/2014/main" val="832198858"/>
                  </a:ext>
                </a:extLst>
              </a:tr>
              <a:tr h="504000">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Attestazione DNSH</a:t>
                      </a:r>
                      <a:endParaRPr lang="it-IT" sz="13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ctr">
                        <a:spcBef>
                          <a:spcPts val="100"/>
                        </a:spcBef>
                        <a:spcAft>
                          <a:spcPts val="100"/>
                        </a:spcAft>
                      </a:pPr>
                      <a:r>
                        <a:rPr lang="it-IT" sz="1400" u="none" strike="noStrike" dirty="0">
                          <a:solidFill>
                            <a:schemeClr val="bg1"/>
                          </a:solidFill>
                          <a:effectLst/>
                          <a:latin typeface="Gill Sans MT" panose="020B0502020104020203" pitchFamily="34" charset="0"/>
                        </a:rPr>
                        <a:t>Esecuzione </a:t>
                      </a:r>
                      <a:br>
                        <a:rPr lang="it-IT" sz="1400" u="none" strike="noStrike" dirty="0">
                          <a:solidFill>
                            <a:schemeClr val="bg1"/>
                          </a:solidFill>
                          <a:effectLst/>
                          <a:latin typeface="Gill Sans MT" panose="020B0502020104020203" pitchFamily="34" charset="0"/>
                        </a:rPr>
                      </a:br>
                      <a:r>
                        <a:rPr lang="it-IT" sz="1400" u="none" strike="noStrike" dirty="0">
                          <a:solidFill>
                            <a:schemeClr val="bg1"/>
                          </a:solidFill>
                          <a:effectLst/>
                          <a:latin typeface="Gill Sans MT" panose="020B0502020104020203" pitchFamily="34" charset="0"/>
                        </a:rPr>
                        <a:t>dell’appalto</a:t>
                      </a:r>
                      <a:endParaRPr lang="it-IT" sz="14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ctr">
                        <a:spcBef>
                          <a:spcPts val="100"/>
                        </a:spcBef>
                        <a:spcAft>
                          <a:spcPts val="100"/>
                        </a:spcAft>
                      </a:pPr>
                      <a:r>
                        <a:rPr lang="it-IT" sz="1400" u="none" strike="noStrike" dirty="0">
                          <a:solidFill>
                            <a:schemeClr val="bg1"/>
                          </a:solidFill>
                          <a:effectLst/>
                          <a:latin typeface="Gill Sans MT" panose="020B0502020104020203" pitchFamily="34" charset="0"/>
                        </a:rPr>
                        <a:t>Erogazioni </a:t>
                      </a:r>
                      <a:br>
                        <a:rPr lang="it-IT" sz="1400" u="none" strike="noStrike" dirty="0">
                          <a:solidFill>
                            <a:schemeClr val="bg1"/>
                          </a:solidFill>
                          <a:effectLst/>
                          <a:latin typeface="Gill Sans MT" panose="020B0502020104020203" pitchFamily="34" charset="0"/>
                        </a:rPr>
                      </a:br>
                      <a:r>
                        <a:rPr lang="it-IT" sz="1400" u="none" strike="noStrike" dirty="0">
                          <a:solidFill>
                            <a:schemeClr val="bg1"/>
                          </a:solidFill>
                          <a:effectLst/>
                          <a:latin typeface="Gill Sans MT" panose="020B0502020104020203" pitchFamily="34" charset="0"/>
                        </a:rPr>
                        <a:t>intermedie </a:t>
                      </a:r>
                      <a:endParaRPr lang="it-IT" sz="14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768658888"/>
                  </a:ext>
                </a:extLst>
              </a:tr>
              <a:tr h="216807">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Check list </a:t>
                      </a:r>
                      <a:r>
                        <a:rPr lang="it-IT" sz="1300" b="1" u="none" strike="noStrike" dirty="0">
                          <a:solidFill>
                            <a:schemeClr val="bg1"/>
                          </a:solidFill>
                          <a:effectLst/>
                          <a:latin typeface="Gill Sans MT" panose="020B0502020104020203" pitchFamily="34" charset="0"/>
                        </a:rPr>
                        <a:t>schede ex-post</a:t>
                      </a:r>
                      <a:endParaRPr lang="it-IT" sz="13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rowSpan="3">
                  <a:txBody>
                    <a:bodyPr/>
                    <a:lstStyle/>
                    <a:p>
                      <a:pPr algn="ctr" fontAlgn="ctr"/>
                      <a:r>
                        <a:rPr lang="it-IT" sz="1400" u="none" strike="noStrike" dirty="0">
                          <a:solidFill>
                            <a:schemeClr val="bg1"/>
                          </a:solidFill>
                          <a:effectLst/>
                          <a:latin typeface="Gill Sans MT" panose="020B0502020104020203" pitchFamily="34" charset="0"/>
                        </a:rPr>
                        <a:t>Conclusione </a:t>
                      </a:r>
                      <a:br>
                        <a:rPr lang="it-IT" sz="1400" u="none" strike="noStrike" dirty="0">
                          <a:solidFill>
                            <a:schemeClr val="bg1"/>
                          </a:solidFill>
                          <a:effectLst/>
                          <a:latin typeface="Gill Sans MT" panose="020B0502020104020203" pitchFamily="34" charset="0"/>
                        </a:rPr>
                      </a:br>
                      <a:r>
                        <a:rPr lang="it-IT" sz="1400" u="none" strike="noStrike" dirty="0">
                          <a:solidFill>
                            <a:schemeClr val="bg1"/>
                          </a:solidFill>
                          <a:effectLst/>
                          <a:latin typeface="Gill Sans MT" panose="020B0502020104020203" pitchFamily="34" charset="0"/>
                        </a:rPr>
                        <a:t>attività</a:t>
                      </a:r>
                      <a:endParaRPr lang="it-IT" sz="14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rowSpan="3">
                  <a:txBody>
                    <a:bodyPr/>
                    <a:lstStyle/>
                    <a:p>
                      <a:pPr algn="ctr" fontAlgn="ctr"/>
                      <a:r>
                        <a:rPr lang="it-IT" sz="1400" u="none" strike="noStrike" dirty="0">
                          <a:solidFill>
                            <a:schemeClr val="bg1"/>
                          </a:solidFill>
                          <a:effectLst/>
                          <a:latin typeface="Gill Sans MT" panose="020B0502020104020203" pitchFamily="34" charset="0"/>
                        </a:rPr>
                        <a:t>Erogazione del saldo</a:t>
                      </a:r>
                      <a:endParaRPr lang="it-IT" sz="14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extLst>
                  <a:ext uri="{0D108BD9-81ED-4DB2-BD59-A6C34878D82A}">
                    <a16:rowId xmlns:a16="http://schemas.microsoft.com/office/drawing/2014/main" val="4068451145"/>
                  </a:ext>
                </a:extLst>
              </a:tr>
              <a:tr h="1193434">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A) Relazione per la verifica di conformità ai vincoli DNSH </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	</a:t>
                      </a:r>
                      <a:r>
                        <a:rPr lang="it-IT" sz="1300" i="1" u="none" strike="noStrike" dirty="0">
                          <a:solidFill>
                            <a:srgbClr val="FFFF00"/>
                          </a:solidFill>
                          <a:effectLst/>
                          <a:latin typeface="Gill Sans MT" panose="020B0502020104020203" pitchFamily="34" charset="0"/>
                        </a:rPr>
                        <a:t>ovvero</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B) Relazione CAM </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	</a:t>
                      </a:r>
                      <a:r>
                        <a:rPr lang="it-IT" sz="1300" i="1" u="none" strike="noStrike" dirty="0">
                          <a:solidFill>
                            <a:srgbClr val="FFFF00"/>
                          </a:solidFill>
                          <a:effectLst/>
                          <a:latin typeface="Gill Sans MT" panose="020B0502020104020203" pitchFamily="34" charset="0"/>
                        </a:rPr>
                        <a:t>ovvero</a:t>
                      </a:r>
                      <a:br>
                        <a:rPr lang="it-IT" sz="1300" u="none" strike="noStrike" dirty="0">
                          <a:solidFill>
                            <a:schemeClr val="bg1"/>
                          </a:solidFill>
                          <a:effectLst/>
                          <a:latin typeface="Gill Sans MT" panose="020B0502020104020203" pitchFamily="34" charset="0"/>
                        </a:rPr>
                      </a:br>
                      <a:r>
                        <a:rPr lang="it-IT" sz="1300" u="none" strike="noStrike" dirty="0">
                          <a:solidFill>
                            <a:schemeClr val="bg1"/>
                          </a:solidFill>
                          <a:effectLst/>
                          <a:latin typeface="Gill Sans MT" panose="020B0502020104020203" pitchFamily="34" charset="0"/>
                        </a:rPr>
                        <a:t>C) Relazione tecnica (obbligatoria in caso di assenza di check list)</a:t>
                      </a:r>
                      <a:endParaRPr lang="it-IT" sz="1300" b="0"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endParaRPr lang="it-IT"/>
                    </a:p>
                  </a:txBody>
                  <a:tcPr/>
                </a:tc>
                <a:tc vMerge="1">
                  <a:txBody>
                    <a:bodyPr/>
                    <a:lstStyle/>
                    <a:p>
                      <a:endParaRPr lang="it-IT"/>
                    </a:p>
                  </a:txBody>
                  <a:tcPr/>
                </a:tc>
                <a:extLst>
                  <a:ext uri="{0D108BD9-81ED-4DB2-BD59-A6C34878D82A}">
                    <a16:rowId xmlns:a16="http://schemas.microsoft.com/office/drawing/2014/main" val="1699251328"/>
                  </a:ext>
                </a:extLst>
              </a:tr>
              <a:tr h="252000">
                <a:tc vMerge="1">
                  <a:txBody>
                    <a:bodyPr/>
                    <a:lstStyle/>
                    <a:p>
                      <a:endParaRPr lang="it-IT"/>
                    </a:p>
                  </a:txBody>
                  <a:tcPr/>
                </a:tc>
                <a:tc>
                  <a:txBody>
                    <a:bodyPr/>
                    <a:lstStyle/>
                    <a:p>
                      <a:pPr marL="72000" algn="l" fontAlgn="ctr">
                        <a:spcBef>
                          <a:spcPts val="100"/>
                        </a:spcBef>
                        <a:spcAft>
                          <a:spcPts val="100"/>
                        </a:spcAft>
                      </a:pPr>
                      <a:r>
                        <a:rPr lang="it-IT" sz="1300" u="none" strike="noStrike" dirty="0">
                          <a:solidFill>
                            <a:schemeClr val="bg1"/>
                          </a:solidFill>
                          <a:effectLst/>
                          <a:latin typeface="Gill Sans MT" panose="020B0502020104020203" pitchFamily="34" charset="0"/>
                        </a:rPr>
                        <a:t>Dichiarazione DNSH </a:t>
                      </a:r>
                      <a:r>
                        <a:rPr lang="it-IT" sz="1300" b="1" u="none" strike="noStrike" dirty="0">
                          <a:solidFill>
                            <a:schemeClr val="bg1"/>
                          </a:solidFill>
                          <a:effectLst/>
                          <a:latin typeface="Gill Sans MT" panose="020B0502020104020203" pitchFamily="34" charset="0"/>
                        </a:rPr>
                        <a:t>(versione ex-post)</a:t>
                      </a:r>
                      <a:endParaRPr lang="it-IT" sz="1300" b="1" i="0" u="none" strike="noStrike" dirty="0">
                        <a:solidFill>
                          <a:schemeClr val="bg1"/>
                        </a:solidFill>
                        <a:effectLst/>
                        <a:latin typeface="Gill Sans MT" panose="020B05020201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endParaRPr lang="it-IT"/>
                    </a:p>
                  </a:txBody>
                  <a:tcPr/>
                </a:tc>
                <a:tc vMerge="1">
                  <a:txBody>
                    <a:bodyPr/>
                    <a:lstStyle/>
                    <a:p>
                      <a:endParaRPr lang="it-IT"/>
                    </a:p>
                  </a:txBody>
                  <a:tcPr/>
                </a:tc>
                <a:extLst>
                  <a:ext uri="{0D108BD9-81ED-4DB2-BD59-A6C34878D82A}">
                    <a16:rowId xmlns:a16="http://schemas.microsoft.com/office/drawing/2014/main" val="1970080312"/>
                  </a:ext>
                </a:extLst>
              </a:tr>
            </a:tbl>
          </a:graphicData>
        </a:graphic>
      </p:graphicFrame>
    </p:spTree>
    <p:extLst>
      <p:ext uri="{BB962C8B-B14F-4D97-AF65-F5344CB8AC3E}">
        <p14:creationId xmlns:p14="http://schemas.microsoft.com/office/powerpoint/2010/main" val="1826451606"/>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01CF8-6C04-8106-EBED-19DF26D7F070}"/>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AAC90E2-2603-9050-20C4-1C041D93D5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2CAEC4F0-2E86-F700-6332-6C9B3314BAAD}"/>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5D3B3D5E-9D13-6324-B4BE-6E9F43638DBD}"/>
              </a:ext>
            </a:extLst>
          </p:cNvPr>
          <p:cNvSpPr/>
          <p:nvPr/>
        </p:nvSpPr>
        <p:spPr>
          <a:xfrm>
            <a:off x="293745" y="213778"/>
            <a:ext cx="10834037"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Rispetto del principio DNSH</a:t>
            </a:r>
            <a:endParaRPr lang="it-IT" sz="2400" b="1" dirty="0">
              <a:solidFill>
                <a:srgbClr val="0070C0"/>
              </a:solidFill>
              <a:latin typeface="Gill Sans MT" panose="020B0502020104020203" pitchFamily="34" charset="0"/>
            </a:endParaRPr>
          </a:p>
        </p:txBody>
      </p:sp>
      <p:sp>
        <p:nvSpPr>
          <p:cNvPr id="8" name="CasellaDiTesto 7">
            <a:extLst>
              <a:ext uri="{FF2B5EF4-FFF2-40B4-BE49-F238E27FC236}">
                <a16:creationId xmlns:a16="http://schemas.microsoft.com/office/drawing/2014/main" id="{F7D787D3-31AE-4487-F841-9CA0EFBC1733}"/>
              </a:ext>
            </a:extLst>
          </p:cNvPr>
          <p:cNvSpPr txBox="1"/>
          <p:nvPr/>
        </p:nvSpPr>
        <p:spPr>
          <a:xfrm>
            <a:off x="569564" y="1226202"/>
            <a:ext cx="10558218" cy="769441"/>
          </a:xfrm>
          <a:prstGeom prst="rect">
            <a:avLst/>
          </a:prstGeom>
          <a:noFill/>
        </p:spPr>
        <p:txBody>
          <a:bodyPr wrap="square">
            <a:spAutoFit/>
          </a:bodyPr>
          <a:lstStyle/>
          <a:p>
            <a:r>
              <a:rPr lang="it-IT" sz="2200" dirty="0">
                <a:solidFill>
                  <a:srgbClr val="00B050"/>
                </a:solidFill>
                <a:latin typeface="Gill Sans MT" panose="020B0502020104020203" pitchFamily="34" charset="0"/>
              </a:rPr>
              <a:t>ADEMPIMENTI NELLE FASI DI RENDICONTAZIONE DELLE SPESE E DEGLI INDICATORI DI REALIZZAZIONE ASSOCIATI ALL’INTERVENTO</a:t>
            </a:r>
          </a:p>
        </p:txBody>
      </p:sp>
      <p:sp>
        <p:nvSpPr>
          <p:cNvPr id="5" name="CasellaDiTesto 4">
            <a:extLst>
              <a:ext uri="{FF2B5EF4-FFF2-40B4-BE49-F238E27FC236}">
                <a16:creationId xmlns:a16="http://schemas.microsoft.com/office/drawing/2014/main" id="{7D123FB6-F394-E1E0-24DB-BCDD3920142C}"/>
              </a:ext>
            </a:extLst>
          </p:cNvPr>
          <p:cNvSpPr txBox="1"/>
          <p:nvPr/>
        </p:nvSpPr>
        <p:spPr>
          <a:xfrm>
            <a:off x="569564" y="2008259"/>
            <a:ext cx="11230173" cy="2823850"/>
          </a:xfrm>
          <a:prstGeom prst="rect">
            <a:avLst/>
          </a:prstGeom>
          <a:noFill/>
        </p:spPr>
        <p:txBody>
          <a:bodyPr wrap="square">
            <a:spAutoFit/>
          </a:bodyPr>
          <a:lstStyle/>
          <a:p>
            <a:r>
              <a:rPr lang="it-IT" sz="2000" u="sng" dirty="0">
                <a:solidFill>
                  <a:srgbClr val="00B050"/>
                </a:solidFill>
                <a:latin typeface="Gill Sans MT" panose="020B0502020104020203" pitchFamily="34" charset="0"/>
              </a:rPr>
              <a:t>DICHIARAZIONE DNSH</a:t>
            </a:r>
            <a:r>
              <a:rPr lang="it-IT" sz="2000" dirty="0">
                <a:solidFill>
                  <a:srgbClr val="00B050"/>
                </a:solidFill>
                <a:latin typeface="Gill Sans MT" panose="020B0502020104020203" pitchFamily="34" charset="0"/>
              </a:rPr>
              <a:t>  </a:t>
            </a:r>
            <a:r>
              <a:rPr lang="it-IT" sz="2000" dirty="0">
                <a:solidFill>
                  <a:schemeClr val="accent1">
                    <a:lumMod val="50000"/>
                  </a:schemeClr>
                </a:solidFill>
                <a:latin typeface="Gill Sans MT" panose="020B0502020104020203" pitchFamily="34" charset="0"/>
              </a:rPr>
              <a:t>deve essere compilata dal </a:t>
            </a:r>
            <a:r>
              <a:rPr lang="it-IT" sz="2000" u="sng" dirty="0">
                <a:solidFill>
                  <a:schemeClr val="accent1">
                    <a:lumMod val="50000"/>
                  </a:schemeClr>
                </a:solidFill>
                <a:latin typeface="Gill Sans MT" panose="020B0502020104020203" pitchFamily="34" charset="0"/>
              </a:rPr>
              <a:t>Soggetto attuatore</a:t>
            </a:r>
            <a:r>
              <a:rPr lang="it-IT" sz="2000" dirty="0">
                <a:solidFill>
                  <a:schemeClr val="accent1">
                    <a:lumMod val="50000"/>
                  </a:schemeClr>
                </a:solidFill>
                <a:latin typeface="Gill Sans MT" panose="020B0502020104020203" pitchFamily="34" charset="0"/>
              </a:rPr>
              <a:t> e rappresenta un adempimento essenziale per garantire il rispetto del principio del DNSH.</a:t>
            </a:r>
          </a:p>
          <a:p>
            <a:pPr>
              <a:spcBef>
                <a:spcPts val="600"/>
              </a:spcBef>
            </a:pPr>
            <a:r>
              <a:rPr lang="it-IT" sz="2000" dirty="0">
                <a:solidFill>
                  <a:schemeClr val="accent1">
                    <a:lumMod val="50000"/>
                  </a:schemeClr>
                </a:solidFill>
                <a:latin typeface="Gill Sans MT" panose="020B0502020104020203" pitchFamily="34" charset="0"/>
              </a:rPr>
              <a:t>La Dichiarazione contiene:</a:t>
            </a:r>
          </a:p>
          <a:p>
            <a:pPr marL="342900"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regime in cui ricade l’intervento/progetto</a:t>
            </a:r>
          </a:p>
          <a:p>
            <a:pPr marL="342900"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lista di esclusione DNSH</a:t>
            </a:r>
          </a:p>
          <a:p>
            <a:pPr marL="342900"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identificazione delle Check list utilizzate per l’attività di verifica e controllo</a:t>
            </a:r>
          </a:p>
          <a:p>
            <a:pPr marL="342900"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indicazione dei Criteri Ambientali Minimi (CAM) e della normativa dell’UE e nazionale applicati</a:t>
            </a:r>
          </a:p>
          <a:p>
            <a:pPr marL="342900" indent="-342900">
              <a:spcBef>
                <a:spcPts val="3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allegati</a:t>
            </a:r>
          </a:p>
        </p:txBody>
      </p:sp>
      <p:sp>
        <p:nvSpPr>
          <p:cNvPr id="7" name="CasellaDiTesto 6">
            <a:extLst>
              <a:ext uri="{FF2B5EF4-FFF2-40B4-BE49-F238E27FC236}">
                <a16:creationId xmlns:a16="http://schemas.microsoft.com/office/drawing/2014/main" id="{1D7F5FB3-C25B-5FF2-AE31-2952A7382D75}"/>
              </a:ext>
            </a:extLst>
          </p:cNvPr>
          <p:cNvSpPr txBox="1"/>
          <p:nvPr/>
        </p:nvSpPr>
        <p:spPr>
          <a:xfrm>
            <a:off x="569565" y="4913833"/>
            <a:ext cx="11289994" cy="1113436"/>
          </a:xfrm>
          <a:prstGeom prst="rect">
            <a:avLst/>
          </a:prstGeom>
          <a:noFill/>
        </p:spPr>
        <p:txBody>
          <a:bodyPr wrap="square">
            <a:spAutoFit/>
          </a:bodyPr>
          <a:lstStyle/>
          <a:p>
            <a:r>
              <a:rPr lang="it-IT" sz="2000" u="sng" dirty="0">
                <a:solidFill>
                  <a:srgbClr val="00B050"/>
                </a:solidFill>
                <a:latin typeface="Gill Sans MT" panose="020B0502020104020203" pitchFamily="34" charset="0"/>
              </a:rPr>
              <a:t>ATTESTAZIONE DNSH</a:t>
            </a:r>
            <a:r>
              <a:rPr lang="it-IT" sz="2000" dirty="0">
                <a:solidFill>
                  <a:srgbClr val="00B050"/>
                </a:solidFill>
                <a:latin typeface="Gill Sans MT" panose="020B0502020104020203" pitchFamily="34" charset="0"/>
              </a:rPr>
              <a:t> </a:t>
            </a:r>
          </a:p>
          <a:p>
            <a:pPr>
              <a:spcBef>
                <a:spcPts val="600"/>
              </a:spcBef>
            </a:pPr>
            <a:r>
              <a:rPr lang="it-IT" sz="2000" dirty="0">
                <a:solidFill>
                  <a:schemeClr val="accent1">
                    <a:lumMod val="50000"/>
                  </a:schemeClr>
                </a:solidFill>
                <a:latin typeface="Gill Sans MT" panose="020B0502020104020203" pitchFamily="34" charset="0"/>
              </a:rPr>
              <a:t>L’Attestazione DNSH, </a:t>
            </a:r>
            <a:r>
              <a:rPr lang="it-IT" sz="2000" dirty="0">
                <a:solidFill>
                  <a:srgbClr val="1F4E79"/>
                </a:solidFill>
                <a:latin typeface="Gill Sans MT" panose="020B0502020104020203" pitchFamily="34" charset="0"/>
              </a:rPr>
              <a:t>necessaria</a:t>
            </a:r>
            <a:r>
              <a:rPr lang="it-IT" sz="2000" dirty="0">
                <a:solidFill>
                  <a:schemeClr val="accent1">
                    <a:lumMod val="50000"/>
                  </a:schemeClr>
                </a:solidFill>
                <a:latin typeface="Gill Sans MT" panose="020B0502020104020203" pitchFamily="34" charset="0"/>
              </a:rPr>
              <a:t> ad attestare correttamente l’esito della verifica, </a:t>
            </a:r>
            <a:r>
              <a:rPr lang="it-IT" sz="2000" u="sng" dirty="0">
                <a:solidFill>
                  <a:schemeClr val="accent1">
                    <a:lumMod val="50000"/>
                  </a:schemeClr>
                </a:solidFill>
                <a:latin typeface="Gill Sans MT" panose="020B0502020104020203" pitchFamily="34" charset="0"/>
              </a:rPr>
              <a:t>deve essere compilata e presentata in concomitanza con la presentazione dei SAL, ossia durante l’esecuzione dell’appalto pubblico</a:t>
            </a:r>
            <a:r>
              <a:rPr lang="it-IT" sz="2000" dirty="0">
                <a:solidFill>
                  <a:schemeClr val="accent1">
                    <a:lumMod val="50000"/>
                  </a:schemeClr>
                </a:solidFill>
                <a:latin typeface="Gill Sans MT" panose="020B0502020104020203" pitchFamily="34" charset="0"/>
              </a:rPr>
              <a:t>. </a:t>
            </a:r>
          </a:p>
        </p:txBody>
      </p:sp>
    </p:spTree>
    <p:extLst>
      <p:ext uri="{BB962C8B-B14F-4D97-AF65-F5344CB8AC3E}">
        <p14:creationId xmlns:p14="http://schemas.microsoft.com/office/powerpoint/2010/main" val="620537196"/>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B41F7-F9D8-2298-8FC6-5D853423EC7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9CEF36F-C379-BD0C-D64E-8E9D847CB7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B78E42E-3AF1-4D08-798F-5AAD604F6681}"/>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6E01FB17-BBC3-3F89-B616-DC006CE4494A}"/>
              </a:ext>
            </a:extLst>
          </p:cNvPr>
          <p:cNvSpPr/>
          <p:nvPr/>
        </p:nvSpPr>
        <p:spPr>
          <a:xfrm>
            <a:off x="293745" y="213779"/>
            <a:ext cx="10834037" cy="592074"/>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200" b="1" dirty="0">
                <a:solidFill>
                  <a:srgbClr val="0070C0"/>
                </a:solidFill>
                <a:latin typeface="Gill Sans MT" panose="020B0502020104020203" pitchFamily="34" charset="0"/>
              </a:rPr>
              <a:t>DNSH – Riferimenti documentali</a:t>
            </a:r>
          </a:p>
        </p:txBody>
      </p:sp>
      <p:sp>
        <p:nvSpPr>
          <p:cNvPr id="10" name="CasellaDiTesto 9">
            <a:extLst>
              <a:ext uri="{FF2B5EF4-FFF2-40B4-BE49-F238E27FC236}">
                <a16:creationId xmlns:a16="http://schemas.microsoft.com/office/drawing/2014/main" id="{EF0ED490-387D-E00F-84C6-EFC74D1BF63E}"/>
              </a:ext>
            </a:extLst>
          </p:cNvPr>
          <p:cNvSpPr txBox="1"/>
          <p:nvPr/>
        </p:nvSpPr>
        <p:spPr>
          <a:xfrm>
            <a:off x="293744" y="996133"/>
            <a:ext cx="10834037" cy="4909036"/>
          </a:xfrm>
          <a:prstGeom prst="rect">
            <a:avLst/>
          </a:prstGeom>
          <a:noFill/>
        </p:spPr>
        <p:txBody>
          <a:bodyPr wrap="square">
            <a:spAutoFit/>
          </a:bodyPr>
          <a:lstStyle/>
          <a:p>
            <a:pPr marL="1524000" indent="-1524000" algn="l">
              <a:buNone/>
            </a:pPr>
            <a:r>
              <a:rPr lang="it-IT" b="1" dirty="0">
                <a:solidFill>
                  <a:srgbClr val="00B050"/>
                </a:solidFill>
                <a:latin typeface="Gill Sans MT" panose="020B0502020104020203" pitchFamily="34" charset="0"/>
              </a:rPr>
              <a:t>                        </a:t>
            </a:r>
            <a:r>
              <a:rPr lang="it-IT" b="1" i="0" dirty="0">
                <a:solidFill>
                  <a:srgbClr val="00B050"/>
                </a:solidFill>
                <a:effectLst/>
                <a:latin typeface="Gill Sans MT" panose="020B0502020104020203" pitchFamily="34" charset="0"/>
              </a:rPr>
              <a:t>Circolare del 14 maggio 2024, n. 22 Aggiornamento Guida operativa per il rispetto del principio di non arrecare danno significativo all’ambiente (cd. DNSH)</a:t>
            </a:r>
            <a:endParaRPr lang="it-IT" b="0" i="0" dirty="0">
              <a:solidFill>
                <a:srgbClr val="00B050"/>
              </a:solidFill>
              <a:effectLst/>
              <a:latin typeface="Gill Sans MT" panose="020B0502020104020203" pitchFamily="34" charset="0"/>
            </a:endParaRPr>
          </a:p>
          <a:p>
            <a:pPr>
              <a:spcBef>
                <a:spcPts val="1200"/>
              </a:spcBef>
            </a:pPr>
            <a:r>
              <a:rPr lang="it-IT" sz="1600" b="1" i="0" u="none" strike="noStrike" dirty="0">
                <a:solidFill>
                  <a:srgbClr val="00577C"/>
                </a:solidFill>
                <a:effectLst/>
                <a:latin typeface="Gill Sans MT" panose="020B0502020104020203" pitchFamily="34" charset="0"/>
                <a:hlinkClick r:id="rId4" action="ppaction://hlinkfile"/>
              </a:rPr>
              <a:t> </a:t>
            </a:r>
            <a:r>
              <a:rPr lang="it-IT" sz="1600" b="1" i="0" u="none" strike="noStrike" dirty="0">
                <a:solidFill>
                  <a:srgbClr val="00577C"/>
                </a:solidFill>
                <a:effectLst/>
                <a:latin typeface="Gill Sans MT" panose="020B0502020104020203" pitchFamily="34" charset="0"/>
                <a:hlinkClick r:id="rId5" action="ppaction://hlinkfile"/>
              </a:rPr>
              <a:t>Circolare del 14 maggio 2024, n. 22</a:t>
            </a:r>
            <a:r>
              <a:rPr lang="it-IT" sz="1600" b="1" i="0" strike="noStrike" dirty="0">
                <a:solidFill>
                  <a:srgbClr val="00577C"/>
                </a:solidFill>
                <a:effectLst/>
                <a:latin typeface="Gill Sans MT" panose="020B0502020104020203" pitchFamily="34" charset="0"/>
                <a:hlinkClick r:id="rId5" action="ppaction://hlinkfile"/>
              </a:rPr>
              <a:t>  </a:t>
            </a:r>
            <a:r>
              <a:rPr lang="it-IT" sz="1600" i="0" strike="noStrike" dirty="0">
                <a:solidFill>
                  <a:srgbClr val="00577C"/>
                </a:solidFill>
                <a:effectLst/>
                <a:latin typeface="Gill Sans MT" panose="020B0502020104020203" pitchFamily="34" charset="0"/>
              </a:rPr>
              <a:t>- </a:t>
            </a:r>
            <a:r>
              <a:rPr lang="it-IT" sz="1600" i="0" u="none" strike="noStrike" dirty="0">
                <a:solidFill>
                  <a:srgbClr val="00577C"/>
                </a:solidFill>
                <a:effectLst/>
                <a:latin typeface="Gill Sans MT" panose="020B0502020104020203" pitchFamily="34" charset="0"/>
              </a:rPr>
              <a:t>Aggiornamento Guida operativa per il rispetto del principio di non arrecare danno significativo all’ambiente (cd. DNSH).</a:t>
            </a:r>
            <a:endParaRPr lang="it-IT" sz="1600" i="0" u="none" strike="noStrike" dirty="0">
              <a:solidFill>
                <a:srgbClr val="00577C"/>
              </a:solidFill>
              <a:effectLst/>
              <a:latin typeface="Gill Sans MT" panose="020B0502020104020203" pitchFamily="34" charset="0"/>
              <a:hlinkClick r:id="rId6" action="ppaction://hlinkfile"/>
            </a:endParaRPr>
          </a:p>
          <a:p>
            <a:pPr>
              <a:spcBef>
                <a:spcPts val="1200"/>
              </a:spcBef>
            </a:pPr>
            <a:r>
              <a:rPr lang="it-IT" sz="1600" b="1" i="0" u="none" strike="noStrike" dirty="0">
                <a:solidFill>
                  <a:srgbClr val="00577C"/>
                </a:solidFill>
                <a:effectLst/>
                <a:latin typeface="Gill Sans MT" panose="020B0502020104020203" pitchFamily="34" charset="0"/>
                <a:hlinkClick r:id="rId7" action="ppaction://hlinkfile"/>
              </a:rPr>
              <a:t>Allegato alla Circolare del 14 maggio 2024, n. 22 </a:t>
            </a:r>
            <a:r>
              <a:rPr lang="it-IT" sz="1600" i="0" u="none" strike="noStrike" dirty="0">
                <a:solidFill>
                  <a:srgbClr val="00577C"/>
                </a:solidFill>
                <a:effectLst/>
                <a:latin typeface="Gill Sans MT" panose="020B0502020104020203" pitchFamily="34" charset="0"/>
              </a:rPr>
              <a:t>- Guida operativa terza edizione</a:t>
            </a:r>
            <a:endParaRPr lang="it-IT" sz="1600" i="0" u="none" strike="noStrike" dirty="0">
              <a:solidFill>
                <a:srgbClr val="00577C"/>
              </a:solidFill>
              <a:effectLst/>
              <a:latin typeface="Gill Sans MT" panose="020B0502020104020203" pitchFamily="34" charset="0"/>
              <a:hlinkClick r:id="rId8" action="ppaction://hlinkfile"/>
            </a:endParaRPr>
          </a:p>
          <a:p>
            <a:pPr>
              <a:spcBef>
                <a:spcPts val="1200"/>
              </a:spcBef>
            </a:pPr>
            <a:r>
              <a:rPr lang="it-IT" sz="1600" b="1" i="0" u="none" strike="noStrike" dirty="0">
                <a:solidFill>
                  <a:srgbClr val="00577C"/>
                </a:solidFill>
                <a:effectLst/>
                <a:latin typeface="Gill Sans MT" panose="020B0502020104020203" pitchFamily="34" charset="0"/>
                <a:hlinkClick r:id="rId9" action="ppaction://hlinkfile"/>
              </a:rPr>
              <a:t>Allegato alla Circolare del 14 maggio 2024, n. 22 </a:t>
            </a:r>
            <a:r>
              <a:rPr lang="it-IT" sz="1600" i="0" u="none" strike="noStrike" dirty="0">
                <a:solidFill>
                  <a:srgbClr val="00577C"/>
                </a:solidFill>
                <a:effectLst/>
                <a:latin typeface="Gill Sans MT" panose="020B0502020104020203" pitchFamily="34" charset="0"/>
              </a:rPr>
              <a:t>- Check list terza edizione</a:t>
            </a:r>
            <a:endParaRPr lang="it-IT" sz="1600" i="0" u="none" strike="noStrike" dirty="0">
              <a:solidFill>
                <a:srgbClr val="00577C"/>
              </a:solidFill>
              <a:effectLst/>
              <a:latin typeface="Gill Sans MT" panose="020B0502020104020203" pitchFamily="34" charset="0"/>
              <a:hlinkClick r:id="rId6" action="ppaction://hlinkfile"/>
            </a:endParaRPr>
          </a:p>
          <a:p>
            <a:pPr>
              <a:spcBef>
                <a:spcPts val="1200"/>
              </a:spcBef>
            </a:pPr>
            <a:r>
              <a:rPr lang="it-IT" sz="1600" dirty="0">
                <a:solidFill>
                  <a:schemeClr val="accent1">
                    <a:lumMod val="50000"/>
                  </a:schemeClr>
                </a:solidFill>
                <a:latin typeface="Gill Sans MT" panose="020B0502020104020203" pitchFamily="34" charset="0"/>
              </a:rPr>
              <a:t>Allegato alla Circolare del 14 maggio 2024, n. 22 - Check list </a:t>
            </a:r>
            <a:r>
              <a:rPr lang="it-IT" sz="1600" i="1" dirty="0">
                <a:solidFill>
                  <a:schemeClr val="accent1">
                    <a:lumMod val="50000"/>
                  </a:schemeClr>
                </a:solidFill>
                <a:latin typeface="Gill Sans MT" panose="020B0502020104020203" pitchFamily="34" charset="0"/>
              </a:rPr>
              <a:t>(versione elaborabile)</a:t>
            </a:r>
          </a:p>
          <a:p>
            <a:pPr marL="285750" indent="-285750">
              <a:spcBef>
                <a:spcPts val="1200"/>
              </a:spcBef>
              <a:buFont typeface="Arial" panose="020B0604020202090204" pitchFamily="34" charset="0"/>
              <a:buChar char="•"/>
            </a:pPr>
            <a:r>
              <a:rPr lang="it-IT" sz="1600" i="0" u="none" strike="noStrike" dirty="0">
                <a:solidFill>
                  <a:srgbClr val="00577C"/>
                </a:solidFill>
                <a:effectLst/>
                <a:latin typeface="Gill Sans MT" panose="020B0502020104020203" pitchFamily="34" charset="0"/>
                <a:hlinkClick r:id="rId10" action="ppaction://hlinkfile"/>
              </a:rPr>
              <a:t>Check List - Scheda  2 </a:t>
            </a:r>
            <a:r>
              <a:rPr lang="it-IT" sz="1600" i="0" u="none" strike="noStrike" dirty="0">
                <a:solidFill>
                  <a:srgbClr val="00577C"/>
                </a:solidFill>
                <a:effectLst/>
                <a:latin typeface="Gill Sans MT" panose="020B0502020104020203" pitchFamily="34" charset="0"/>
              </a:rPr>
              <a:t>- Ristrutturazioni e riqualificazioni di edifici residenziali e non residenziali</a:t>
            </a:r>
          </a:p>
          <a:p>
            <a:pPr marL="285750" indent="-285750">
              <a:spcBef>
                <a:spcPts val="1200"/>
              </a:spcBef>
              <a:buFont typeface="Arial" panose="020B0604020202090204" pitchFamily="34" charset="0"/>
              <a:buChar char="•"/>
            </a:pPr>
            <a:r>
              <a:rPr lang="it-IT" sz="1600" i="0" u="none" strike="noStrike" dirty="0">
                <a:solidFill>
                  <a:srgbClr val="00577C"/>
                </a:solidFill>
                <a:effectLst/>
                <a:latin typeface="Gill Sans MT" panose="020B0502020104020203" pitchFamily="34" charset="0"/>
                <a:hlinkClick r:id="rId11" action="ppaction://hlinkfile"/>
              </a:rPr>
              <a:t>Check List - Scheda  5 </a:t>
            </a:r>
            <a:r>
              <a:rPr lang="it-IT" sz="1600" i="0" u="none" strike="noStrike" dirty="0">
                <a:solidFill>
                  <a:srgbClr val="00577C"/>
                </a:solidFill>
                <a:effectLst/>
                <a:latin typeface="Gill Sans MT" panose="020B0502020104020203" pitchFamily="34" charset="0"/>
              </a:rPr>
              <a:t>– Interventi edili e cantieristica generica non connessi con la costruzione/rinnovamento di edifici (da applicare nel caso di installazione di impianti FER)</a:t>
            </a:r>
          </a:p>
          <a:p>
            <a:pPr marL="285750" indent="-285750">
              <a:spcBef>
                <a:spcPts val="1200"/>
              </a:spcBef>
              <a:buFont typeface="Arial" panose="020B0604020202090204" pitchFamily="34" charset="0"/>
              <a:buChar char="•"/>
            </a:pPr>
            <a:r>
              <a:rPr lang="it-IT" sz="1600" dirty="0">
                <a:solidFill>
                  <a:srgbClr val="00577C"/>
                </a:solidFill>
                <a:latin typeface="Gill Sans MT" panose="020B0502020104020203" pitchFamily="34" charset="0"/>
                <a:hlinkClick r:id="rId12" action="ppaction://hlinkfile"/>
              </a:rPr>
              <a:t>Check List - Scheda  12 </a:t>
            </a:r>
            <a:r>
              <a:rPr lang="it-IT" sz="1600" dirty="0">
                <a:solidFill>
                  <a:srgbClr val="00577C"/>
                </a:solidFill>
                <a:latin typeface="Gill Sans MT" panose="020B0502020104020203" pitchFamily="34" charset="0"/>
              </a:rPr>
              <a:t>– Produzione elettricità da pannelli solari </a:t>
            </a:r>
            <a:endParaRPr lang="it-IT" sz="1600" i="0" u="none" strike="noStrike" dirty="0">
              <a:solidFill>
                <a:srgbClr val="00577C"/>
              </a:solidFill>
              <a:effectLst/>
              <a:latin typeface="Gill Sans MT" panose="020B0502020104020203" pitchFamily="34" charset="0"/>
            </a:endParaRPr>
          </a:p>
          <a:p>
            <a:pPr marL="285750" indent="-285750">
              <a:spcBef>
                <a:spcPts val="1200"/>
              </a:spcBef>
              <a:buFont typeface="Arial" panose="020B0604020202090204" pitchFamily="34" charset="0"/>
              <a:buChar char="•"/>
            </a:pPr>
            <a:endParaRPr lang="it-IT" sz="1600" i="0" u="none" strike="noStrike" dirty="0">
              <a:solidFill>
                <a:srgbClr val="00577C"/>
              </a:solidFill>
              <a:effectLst/>
              <a:latin typeface="Gill Sans MT" panose="020B0502020104020203" pitchFamily="34" charset="0"/>
            </a:endParaRPr>
          </a:p>
          <a:p>
            <a:pPr algn="l">
              <a:spcBef>
                <a:spcPts val="600"/>
              </a:spcBef>
              <a:buNone/>
            </a:pPr>
            <a:endParaRPr lang="it-IT" sz="1600" b="0" i="0" dirty="0">
              <a:solidFill>
                <a:srgbClr val="777777"/>
              </a:solidFill>
              <a:effectLst/>
              <a:latin typeface="Gill Sans MT" panose="020B0502020104020203" pitchFamily="34" charset="0"/>
            </a:endParaRPr>
          </a:p>
          <a:p>
            <a:pPr algn="l">
              <a:spcAft>
                <a:spcPts val="1800"/>
              </a:spcAft>
            </a:pPr>
            <a:r>
              <a:rPr lang="it-IT" sz="1600" b="0" i="0" dirty="0">
                <a:solidFill>
                  <a:srgbClr val="777777"/>
                </a:solidFill>
                <a:effectLst/>
                <a:latin typeface="Gill Sans MT" panose="020B0502020104020203" pitchFamily="34" charset="0"/>
              </a:rPr>
              <a:t> </a:t>
            </a:r>
          </a:p>
        </p:txBody>
      </p:sp>
      <p:pic>
        <p:nvPicPr>
          <p:cNvPr id="13" name="Immagine 12">
            <a:extLst>
              <a:ext uri="{FF2B5EF4-FFF2-40B4-BE49-F238E27FC236}">
                <a16:creationId xmlns:a16="http://schemas.microsoft.com/office/drawing/2014/main" id="{C896549D-CDB8-00C3-68D4-0102E69C28F3}"/>
              </a:ext>
            </a:extLst>
          </p:cNvPr>
          <p:cNvPicPr>
            <a:picLocks noChangeAspect="1"/>
          </p:cNvPicPr>
          <p:nvPr/>
        </p:nvPicPr>
        <p:blipFill>
          <a:blip r:embed="rId13"/>
          <a:stretch>
            <a:fillRect/>
          </a:stretch>
        </p:blipFill>
        <p:spPr>
          <a:xfrm>
            <a:off x="392263" y="936403"/>
            <a:ext cx="1334666" cy="586667"/>
          </a:xfrm>
          <a:prstGeom prst="rect">
            <a:avLst/>
          </a:prstGeom>
        </p:spPr>
      </p:pic>
    </p:spTree>
    <p:extLst>
      <p:ext uri="{BB962C8B-B14F-4D97-AF65-F5344CB8AC3E}">
        <p14:creationId xmlns:p14="http://schemas.microsoft.com/office/powerpoint/2010/main" val="3101539987"/>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A678F-9C31-46F2-F399-443F7A54A3F6}"/>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D32CEF4A-51F7-0D3E-A4D6-7016E61411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F1D8E8A1-0A65-7B89-033B-D47A39A81469}"/>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CE4FC9E5-CF34-C560-D125-37E4E95C64CF}"/>
              </a:ext>
            </a:extLst>
          </p:cNvPr>
          <p:cNvSpPr/>
          <p:nvPr/>
        </p:nvSpPr>
        <p:spPr>
          <a:xfrm>
            <a:off x="293745" y="213779"/>
            <a:ext cx="10834037" cy="592074"/>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200" b="1" dirty="0">
                <a:solidFill>
                  <a:srgbClr val="0070C0"/>
                </a:solidFill>
                <a:latin typeface="Gill Sans MT" panose="020B0502020104020203" pitchFamily="34" charset="0"/>
              </a:rPr>
              <a:t>DNSH – Riferimenti documentali</a:t>
            </a:r>
          </a:p>
        </p:txBody>
      </p:sp>
      <p:sp>
        <p:nvSpPr>
          <p:cNvPr id="10" name="CasellaDiTesto 9">
            <a:hlinkClick r:id="rId4"/>
            <a:extLst>
              <a:ext uri="{FF2B5EF4-FFF2-40B4-BE49-F238E27FC236}">
                <a16:creationId xmlns:a16="http://schemas.microsoft.com/office/drawing/2014/main" id="{16218A83-D6C9-BBCA-79D8-7FF119638E05}"/>
              </a:ext>
            </a:extLst>
          </p:cNvPr>
          <p:cNvSpPr txBox="1"/>
          <p:nvPr/>
        </p:nvSpPr>
        <p:spPr>
          <a:xfrm>
            <a:off x="293744" y="996133"/>
            <a:ext cx="10834037" cy="4462760"/>
          </a:xfrm>
          <a:prstGeom prst="rect">
            <a:avLst/>
          </a:prstGeom>
          <a:noFill/>
        </p:spPr>
        <p:txBody>
          <a:bodyPr wrap="square">
            <a:spAutoFit/>
          </a:bodyPr>
          <a:lstStyle/>
          <a:p>
            <a:pPr algn="l">
              <a:buNone/>
            </a:pPr>
            <a:r>
              <a:rPr lang="it-IT" b="1" dirty="0">
                <a:solidFill>
                  <a:srgbClr val="00B050"/>
                </a:solidFill>
                <a:latin typeface="Gill Sans MT" panose="020B0502020104020203" pitchFamily="34" charset="0"/>
              </a:rPr>
              <a:t>             </a:t>
            </a:r>
            <a:r>
              <a:rPr lang="it-IT" b="1" i="0" dirty="0">
                <a:solidFill>
                  <a:srgbClr val="00B050"/>
                </a:solidFill>
                <a:effectLst/>
                <a:latin typeface="Gill Sans MT" panose="020B0502020104020203" pitchFamily="34" charset="0"/>
              </a:rPr>
              <a:t>VADEMECUM DNSH di IFEL</a:t>
            </a:r>
          </a:p>
          <a:p>
            <a:pPr algn="l">
              <a:buNone/>
            </a:pPr>
            <a:endParaRPr lang="it-IT" b="0" i="0" dirty="0">
              <a:solidFill>
                <a:srgbClr val="00B050"/>
              </a:solidFill>
              <a:effectLst/>
              <a:latin typeface="Gill Sans MT" panose="020B0502020104020203" pitchFamily="34" charset="0"/>
            </a:endParaRPr>
          </a:p>
          <a:p>
            <a:pPr>
              <a:spcBef>
                <a:spcPts val="1800"/>
              </a:spcBef>
            </a:pPr>
            <a:r>
              <a:rPr lang="it-IT" sz="1600" b="1" i="0" u="none" strike="noStrike" dirty="0">
                <a:solidFill>
                  <a:srgbClr val="00577C"/>
                </a:solidFill>
                <a:effectLst/>
                <a:latin typeface="Gill Sans MT" panose="020B0502020104020203" pitchFamily="34" charset="0"/>
                <a:hlinkClick r:id="rId5" action="ppaction://hlinkfile"/>
              </a:rPr>
              <a:t>Quaderno Operativo 1 - Ambito Edilizia e Cantieristica </a:t>
            </a:r>
            <a:r>
              <a:rPr lang="it-IT" sz="1600" i="0" u="none" strike="noStrike" dirty="0">
                <a:solidFill>
                  <a:srgbClr val="00577C"/>
                </a:solidFill>
                <a:effectLst/>
                <a:latin typeface="Gill Sans MT" panose="020B0502020104020203" pitchFamily="34" charset="0"/>
              </a:rPr>
              <a:t>(solo scheda 2: Ristrutturazioni e riqualificazioni di edifici residenziali e non residenziali  e scheda 5: Interventi edili e cantieristica generica non connessi con la costruzione/ristrutturazione di edifici)</a:t>
            </a:r>
            <a:br>
              <a:rPr lang="it-IT" sz="1600" i="0" dirty="0">
                <a:solidFill>
                  <a:srgbClr val="777777"/>
                </a:solidFill>
                <a:effectLst/>
                <a:latin typeface="Gill Sans MT" panose="020B0502020104020203" pitchFamily="34" charset="0"/>
              </a:rPr>
            </a:br>
            <a:r>
              <a:rPr lang="it-IT" sz="1600" b="1" i="0" u="none" strike="noStrike" dirty="0">
                <a:solidFill>
                  <a:srgbClr val="00577C"/>
                </a:solidFill>
                <a:effectLst/>
                <a:latin typeface="Gill Sans MT" panose="020B0502020104020203" pitchFamily="34" charset="0"/>
                <a:hlinkClick r:id="rId6" action="ppaction://hlinkfile"/>
              </a:rPr>
              <a:t>Quaderno Operativo 2 - Ambito Impianti </a:t>
            </a:r>
            <a:r>
              <a:rPr lang="it-IT" sz="1600" dirty="0">
                <a:solidFill>
                  <a:srgbClr val="00577C"/>
                </a:solidFill>
                <a:latin typeface="Gill Sans MT" panose="020B0502020104020203" pitchFamily="34" charset="0"/>
              </a:rPr>
              <a:t>(solo schede di pertinenza delle tecnologie FER adottate)</a:t>
            </a:r>
          </a:p>
          <a:p>
            <a:pPr>
              <a:spcBef>
                <a:spcPts val="1800"/>
              </a:spcBef>
            </a:pPr>
            <a:r>
              <a:rPr lang="it-IT" sz="1600" b="1" i="0" dirty="0">
                <a:solidFill>
                  <a:srgbClr val="777777"/>
                </a:solidFill>
                <a:effectLst/>
                <a:latin typeface="Gill Sans MT" panose="020B0502020104020203" pitchFamily="34" charset="0"/>
              </a:rPr>
              <a:t>ALLEGATI TECNICI</a:t>
            </a:r>
            <a:br>
              <a:rPr lang="it-IT" b="1" i="0" dirty="0">
                <a:solidFill>
                  <a:srgbClr val="777777"/>
                </a:solidFill>
                <a:effectLst/>
                <a:latin typeface="Arial" panose="020B0604020202090204" pitchFamily="34" charset="0"/>
              </a:rPr>
            </a:br>
            <a:r>
              <a:rPr lang="it-IT" sz="1600" b="1" i="0" u="none" strike="noStrike" dirty="0">
                <a:solidFill>
                  <a:srgbClr val="00577C"/>
                </a:solidFill>
                <a:effectLst/>
                <a:latin typeface="Gill Sans MT" panose="020B0502020104020203" pitchFamily="34" charset="0"/>
                <a:hlinkClick r:id="rId7"/>
              </a:rPr>
              <a:t>Vademecum DNSH - Allegato 1</a:t>
            </a:r>
            <a:r>
              <a:rPr lang="it-IT" sz="1600" b="1" i="0" dirty="0">
                <a:solidFill>
                  <a:srgbClr val="777777"/>
                </a:solidFill>
                <a:effectLst/>
                <a:latin typeface="Gill Sans MT" panose="020B0502020104020203" pitchFamily="34" charset="0"/>
              </a:rPr>
              <a:t> </a:t>
            </a:r>
            <a:r>
              <a:rPr lang="it-IT" sz="1600" dirty="0">
                <a:solidFill>
                  <a:srgbClr val="00577C"/>
                </a:solidFill>
                <a:latin typeface="Gill Sans MT" panose="020B0502020104020203" pitchFamily="34" charset="0"/>
              </a:rPr>
              <a:t>Verifica e asseverazione del rispetto del principio DNSH Verifica e asseverazione del rispetto del principio DNSH </a:t>
            </a:r>
          </a:p>
          <a:p>
            <a:pPr>
              <a:spcBef>
                <a:spcPts val="600"/>
              </a:spcBef>
            </a:pPr>
            <a:r>
              <a:rPr lang="it-IT" sz="1600" b="1" i="0" u="none" strike="noStrike" dirty="0">
                <a:solidFill>
                  <a:srgbClr val="00577C"/>
                </a:solidFill>
                <a:effectLst/>
                <a:latin typeface="Gill Sans MT" panose="020B0502020104020203" pitchFamily="34" charset="0"/>
                <a:hlinkClick r:id="rId8"/>
              </a:rPr>
              <a:t>Vademecum DNSH - Allegato 2 </a:t>
            </a:r>
            <a:r>
              <a:rPr lang="it-IT" sz="1600" dirty="0">
                <a:solidFill>
                  <a:srgbClr val="00577C"/>
                </a:solidFill>
                <a:latin typeface="Gill Sans MT" panose="020B0502020104020203" pitchFamily="34" charset="0"/>
              </a:rPr>
              <a:t>Supporto e analisi del rischio climatico (Climate proofing)</a:t>
            </a:r>
            <a:br>
              <a:rPr lang="it-IT" sz="1600" dirty="0">
                <a:solidFill>
                  <a:srgbClr val="00577C"/>
                </a:solidFill>
                <a:latin typeface="Gill Sans MT" panose="020B0502020104020203" pitchFamily="34" charset="0"/>
              </a:rPr>
            </a:br>
            <a:br>
              <a:rPr lang="it-IT" sz="1600" dirty="0">
                <a:solidFill>
                  <a:srgbClr val="00577C"/>
                </a:solidFill>
                <a:latin typeface="Gill Sans MT" panose="020B0502020104020203" pitchFamily="34" charset="0"/>
              </a:rPr>
            </a:br>
            <a:r>
              <a:rPr lang="it-IT" sz="1600" b="1" i="0" dirty="0">
                <a:solidFill>
                  <a:srgbClr val="777777"/>
                </a:solidFill>
                <a:effectLst/>
                <a:latin typeface="Gill Sans MT" panose="020B0502020104020203" pitchFamily="34" charset="0"/>
              </a:rPr>
              <a:t>CHECKLIST ASSISTITE </a:t>
            </a:r>
            <a:br>
              <a:rPr lang="it-IT" sz="1200" b="1" i="0" dirty="0">
                <a:solidFill>
                  <a:srgbClr val="777777"/>
                </a:solidFill>
                <a:effectLst/>
                <a:latin typeface="Arial" panose="020B0604020202090204" pitchFamily="34" charset="0"/>
              </a:rPr>
            </a:br>
            <a:r>
              <a:rPr lang="it-IT" sz="1600" b="1" i="0" u="none" strike="noStrike" dirty="0">
                <a:solidFill>
                  <a:srgbClr val="00577C"/>
                </a:solidFill>
                <a:effectLst/>
                <a:latin typeface="Gill Sans MT" panose="020B0502020104020203" pitchFamily="34" charset="0"/>
                <a:hlinkClick r:id="rId9" action="ppaction://hlinkfile"/>
              </a:rPr>
              <a:t>Allegato Checklist Scheda 2 </a:t>
            </a:r>
            <a:r>
              <a:rPr lang="it-IT" sz="1600" i="0" u="none" strike="noStrike" dirty="0">
                <a:solidFill>
                  <a:srgbClr val="00577C"/>
                </a:solidFill>
                <a:effectLst/>
                <a:latin typeface="Gill Sans MT" panose="020B0502020104020203" pitchFamily="34" charset="0"/>
              </a:rPr>
              <a:t>- Ristrutturazione e riqualificazione di edifici</a:t>
            </a:r>
          </a:p>
          <a:p>
            <a:pPr algn="l">
              <a:spcBef>
                <a:spcPts val="600"/>
              </a:spcBef>
              <a:buNone/>
            </a:pPr>
            <a:endParaRPr lang="it-IT" sz="1600" b="0" i="0" dirty="0">
              <a:solidFill>
                <a:srgbClr val="777777"/>
              </a:solidFill>
              <a:effectLst/>
              <a:latin typeface="Gill Sans MT" panose="020B0502020104020203" pitchFamily="34" charset="0"/>
            </a:endParaRPr>
          </a:p>
          <a:p>
            <a:pPr algn="l">
              <a:spcAft>
                <a:spcPts val="1800"/>
              </a:spcAft>
            </a:pPr>
            <a:r>
              <a:rPr lang="it-IT" sz="1600" b="0" i="0" dirty="0">
                <a:solidFill>
                  <a:srgbClr val="777777"/>
                </a:solidFill>
                <a:effectLst/>
                <a:latin typeface="Gill Sans MT" panose="020B0502020104020203" pitchFamily="34" charset="0"/>
              </a:rPr>
              <a:t> </a:t>
            </a:r>
          </a:p>
        </p:txBody>
      </p:sp>
      <p:pic>
        <p:nvPicPr>
          <p:cNvPr id="11" name="Immagine 10">
            <a:extLst>
              <a:ext uri="{FF2B5EF4-FFF2-40B4-BE49-F238E27FC236}">
                <a16:creationId xmlns:a16="http://schemas.microsoft.com/office/drawing/2014/main" id="{3DDC06B1-FDAD-FCD2-ED5C-89F5953F863B}"/>
              </a:ext>
            </a:extLst>
          </p:cNvPr>
          <p:cNvPicPr>
            <a:picLocks noChangeAspect="1"/>
          </p:cNvPicPr>
          <p:nvPr/>
        </p:nvPicPr>
        <p:blipFill>
          <a:blip r:embed="rId10"/>
          <a:stretch>
            <a:fillRect/>
          </a:stretch>
        </p:blipFill>
        <p:spPr>
          <a:xfrm>
            <a:off x="293744" y="913120"/>
            <a:ext cx="698754" cy="592074"/>
          </a:xfrm>
          <a:prstGeom prst="rect">
            <a:avLst/>
          </a:prstGeom>
        </p:spPr>
      </p:pic>
    </p:spTree>
    <p:extLst>
      <p:ext uri="{BB962C8B-B14F-4D97-AF65-F5344CB8AC3E}">
        <p14:creationId xmlns:p14="http://schemas.microsoft.com/office/powerpoint/2010/main" val="1828396032"/>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FF676-A5D2-7647-7116-87445DA9088F}"/>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AADE1BF8-27C7-A01E-FD62-B49D8E1BC8B2}"/>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01335D40-C4EF-0D5A-5FE3-389138023351}"/>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9EB7C6B4-D2FD-FE44-E5E4-EE794E7F5518}"/>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F63A2CFD-F173-407B-8EB2-CE70ACEDC2C6}"/>
              </a:ext>
            </a:extLst>
          </p:cNvPr>
          <p:cNvPicPr>
            <a:picLocks noChangeAspect="1"/>
          </p:cNvPicPr>
          <p:nvPr/>
        </p:nvPicPr>
        <p:blipFill>
          <a:blip r:embed="rId3"/>
          <a:stretch>
            <a:fillRect/>
          </a:stretch>
        </p:blipFill>
        <p:spPr>
          <a:xfrm>
            <a:off x="359062" y="4115480"/>
            <a:ext cx="1479032" cy="1814424"/>
          </a:xfrm>
          <a:prstGeom prst="rect">
            <a:avLst/>
          </a:prstGeom>
          <a:ln w="12700">
            <a:miter lim="400000"/>
          </a:ln>
        </p:spPr>
      </p:pic>
      <p:pic>
        <p:nvPicPr>
          <p:cNvPr id="4" name="Immagine 3">
            <a:extLst>
              <a:ext uri="{FF2B5EF4-FFF2-40B4-BE49-F238E27FC236}">
                <a16:creationId xmlns:a16="http://schemas.microsoft.com/office/drawing/2014/main" id="{BF36F2A7-9DF1-6D5B-2663-EAF5ABA674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821F163-2448-C599-6DB8-7E376564C0F2}"/>
              </a:ext>
            </a:extLst>
          </p:cNvPr>
          <p:cNvSpPr/>
          <p:nvPr/>
        </p:nvSpPr>
        <p:spPr>
          <a:xfrm>
            <a:off x="1699674" y="2698103"/>
            <a:ext cx="9116905" cy="1569660"/>
          </a:xfrm>
          <a:prstGeom prst="rect">
            <a:avLst/>
          </a:prstGeom>
        </p:spPr>
        <p:txBody>
          <a:bodyPr wrap="square">
            <a:spAutoFit/>
          </a:bodyPr>
          <a:lstStyle/>
          <a:p>
            <a:pPr algn="ctr">
              <a:spcBef>
                <a:spcPts val="1200"/>
              </a:spcBef>
            </a:pPr>
            <a:r>
              <a:rPr lang="it-IT" sz="3200" i="1" dirty="0">
                <a:solidFill>
                  <a:schemeClr val="bg1"/>
                </a:solidFill>
                <a:latin typeface="Gill Sans MT" panose="020B0502020104020203" pitchFamily="34" charset="0"/>
              </a:rPr>
              <a:t>Comunicazione della Commissione europea “Orientamenti tecnici per infrastrutture a prova di clima nel periodo 2021-2027” (2021/C 373/01)2 </a:t>
            </a:r>
            <a:endParaRPr lang="it-IT" sz="3000" dirty="0">
              <a:solidFill>
                <a:schemeClr val="bg1"/>
              </a:solidFill>
              <a:latin typeface="Gill Sans MT" panose="020B0502020104020203" pitchFamily="34" charset="0"/>
            </a:endParaRPr>
          </a:p>
        </p:txBody>
      </p:sp>
      <p:sp>
        <p:nvSpPr>
          <p:cNvPr id="5" name="Rettangolo arrotondato 7">
            <a:extLst>
              <a:ext uri="{FF2B5EF4-FFF2-40B4-BE49-F238E27FC236}">
                <a16:creationId xmlns:a16="http://schemas.microsoft.com/office/drawing/2014/main" id="{FFF26F34-16A3-AD0C-04E3-3CFFD4FEE893}"/>
              </a:ext>
            </a:extLst>
          </p:cNvPr>
          <p:cNvSpPr/>
          <p:nvPr/>
        </p:nvSpPr>
        <p:spPr>
          <a:xfrm>
            <a:off x="1098578" y="1243516"/>
            <a:ext cx="9718001" cy="1210038"/>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err="1">
                <a:solidFill>
                  <a:srgbClr val="0070C0"/>
                </a:solidFill>
                <a:latin typeface="Gill Sans MT" panose="020B0502020104020203" pitchFamily="34" charset="0"/>
              </a:rPr>
              <a:t>Climate</a:t>
            </a:r>
            <a:r>
              <a:rPr lang="it-IT" sz="3600" b="1" dirty="0">
                <a:solidFill>
                  <a:srgbClr val="0070C0"/>
                </a:solidFill>
                <a:latin typeface="Gill Sans MT" panose="020B0502020104020203" pitchFamily="34" charset="0"/>
              </a:rPr>
              <a:t> </a:t>
            </a:r>
            <a:r>
              <a:rPr lang="it-IT" sz="3600" b="1" dirty="0" err="1">
                <a:solidFill>
                  <a:srgbClr val="0070C0"/>
                </a:solidFill>
                <a:latin typeface="Gill Sans MT" panose="020B0502020104020203" pitchFamily="34" charset="0"/>
              </a:rPr>
              <a:t>proofing</a:t>
            </a:r>
            <a:r>
              <a:rPr lang="it-IT" sz="3600" b="1" dirty="0">
                <a:solidFill>
                  <a:srgbClr val="0070C0"/>
                </a:solidFill>
                <a:latin typeface="Gill Sans MT" panose="020B0502020104020203" pitchFamily="34" charset="0"/>
              </a:rPr>
              <a:t> (a prova di clima)</a:t>
            </a:r>
          </a:p>
        </p:txBody>
      </p:sp>
      <p:pic>
        <p:nvPicPr>
          <p:cNvPr id="158" name="Immagine" descr="Immagine">
            <a:extLst>
              <a:ext uri="{FF2B5EF4-FFF2-40B4-BE49-F238E27FC236}">
                <a16:creationId xmlns:a16="http://schemas.microsoft.com/office/drawing/2014/main" id="{E3B102AB-EEE0-BC42-553D-832C848F4B04}"/>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2895595761"/>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47F44-8FC7-9313-C3F4-C6CE46F5FC18}"/>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EB4A7E36-C34B-C85E-A50B-E42D34DCD2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AC5A44F9-974B-9284-83D8-3277517225C7}"/>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64010C5E-BE4F-3842-4426-AEF686A5072E}"/>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
        <p:nvSpPr>
          <p:cNvPr id="10" name="CasellaDiTesto 9">
            <a:extLst>
              <a:ext uri="{FF2B5EF4-FFF2-40B4-BE49-F238E27FC236}">
                <a16:creationId xmlns:a16="http://schemas.microsoft.com/office/drawing/2014/main" id="{98325210-E2C5-BDF3-DD04-8853AE2B42FE}"/>
              </a:ext>
            </a:extLst>
          </p:cNvPr>
          <p:cNvSpPr txBox="1"/>
          <p:nvPr/>
        </p:nvSpPr>
        <p:spPr>
          <a:xfrm>
            <a:off x="293744" y="996133"/>
            <a:ext cx="10834037" cy="5001369"/>
          </a:xfrm>
          <a:prstGeom prst="rect">
            <a:avLst/>
          </a:prstGeom>
          <a:noFill/>
        </p:spPr>
        <p:txBody>
          <a:bodyPr wrap="square">
            <a:spAutoFit/>
          </a:bodyPr>
          <a:lstStyle/>
          <a:p>
            <a:pPr algn="l">
              <a:spcBef>
                <a:spcPts val="1200"/>
              </a:spcBef>
              <a:buNone/>
            </a:pPr>
            <a:endParaRPr lang="it-IT" sz="1600" dirty="0">
              <a:solidFill>
                <a:srgbClr val="00577C"/>
              </a:solidFill>
              <a:latin typeface="Gill Sans MT" panose="020B0502020104020203" pitchFamily="34" charset="0"/>
            </a:endParaRPr>
          </a:p>
          <a:p>
            <a:pPr algn="l">
              <a:spcBef>
                <a:spcPts val="1200"/>
              </a:spcBef>
              <a:buNone/>
            </a:pPr>
            <a:r>
              <a:rPr lang="it-IT" dirty="0">
                <a:solidFill>
                  <a:srgbClr val="00577C"/>
                </a:solidFill>
                <a:latin typeface="Gill Sans MT" panose="020B0502020104020203" pitchFamily="34" charset="0"/>
              </a:rPr>
              <a:t>Il Regolamento sulle Disposizioni Comuni (Regolamento (UE) 2021/1060 del Parlamento Europeo e del Consiglio del 24 giugno 2021 - RDC) definisce all’art. 2, paragrafo 42, l’immunizzazione dagli effetti del clima come: </a:t>
            </a:r>
          </a:p>
          <a:p>
            <a:pPr marL="180975" algn="ctr">
              <a:spcBef>
                <a:spcPts val="1200"/>
              </a:spcBef>
              <a:spcAft>
                <a:spcPts val="1200"/>
              </a:spcAft>
              <a:buNone/>
            </a:pPr>
            <a:r>
              <a:rPr lang="it-IT" b="0" i="0" dirty="0">
                <a:solidFill>
                  <a:srgbClr val="00B050"/>
                </a:solidFill>
                <a:effectLst/>
                <a:latin typeface="Gill Sans MT" panose="020B0502020104020203" pitchFamily="34" charset="0"/>
              </a:rPr>
              <a:t>“un processo volto a evitare che le infrastrutture siano vulnerabili ai potenziali impatti climatici a lungo termine, garantendo nel contempo che sia rispettato il principio dell’efficienza energetica al primo posto e che il livello delle emissioni di gas a effetto serra derivanti dall’intervento sia coerente con l’obiettivo della neutralità climatica per il 2050”</a:t>
            </a:r>
          </a:p>
          <a:p>
            <a:pPr marL="180975">
              <a:spcBef>
                <a:spcPts val="1200"/>
              </a:spcBef>
              <a:buNone/>
            </a:pPr>
            <a:r>
              <a:rPr lang="it-IT" dirty="0">
                <a:solidFill>
                  <a:srgbClr val="00577C"/>
                </a:solidFill>
                <a:latin typeface="Gill Sans MT" panose="020B0502020104020203" pitchFamily="34" charset="0"/>
              </a:rPr>
              <a:t>Per rendere operativi questi principi, il RDC, all’art. 73.2 j) assegna alle Autorità di Gestione, nell’ambito della selezione delle operazioni da ammettere a finanziamento, il compito di garantire l’immunizzazione dagli effetti del clima degli investimenti in infrastrutture la cui durata attesa è di almeno cinque anni. </a:t>
            </a:r>
          </a:p>
          <a:p>
            <a:pPr marL="180975">
              <a:spcBef>
                <a:spcPts val="1200"/>
              </a:spcBef>
              <a:buNone/>
            </a:pPr>
            <a:r>
              <a:rPr lang="it-IT" dirty="0">
                <a:solidFill>
                  <a:srgbClr val="00577C"/>
                </a:solidFill>
                <a:latin typeface="Gill Sans MT" panose="020B0502020104020203" pitchFamily="34" charset="0"/>
              </a:rPr>
              <a:t>La metodologia raccomandata per effettuare la verifica climatica degli investimenti infrastrutturali nel periodo 2021-2027 è descritta nella Comunicazione della Commissione europea “Orientamenti tecnici per infrastrutture a prova di clima nel periodo 2021-2027” (2021/C 373/01)2, pubblicata a settembre 2021.</a:t>
            </a:r>
          </a:p>
          <a:p>
            <a:pPr algn="l">
              <a:spcBef>
                <a:spcPts val="600"/>
              </a:spcBef>
              <a:buNone/>
            </a:pPr>
            <a:endParaRPr lang="it-IT" sz="1600" b="0" i="0" dirty="0">
              <a:solidFill>
                <a:srgbClr val="777777"/>
              </a:solidFill>
              <a:effectLst/>
              <a:latin typeface="Gill Sans MT" panose="020B0502020104020203" pitchFamily="34" charset="0"/>
            </a:endParaRPr>
          </a:p>
          <a:p>
            <a:pPr algn="l">
              <a:spcAft>
                <a:spcPts val="1800"/>
              </a:spcAft>
            </a:pPr>
            <a:r>
              <a:rPr lang="it-IT" sz="1600" b="0" i="0" dirty="0">
                <a:solidFill>
                  <a:srgbClr val="777777"/>
                </a:solidFill>
                <a:effectLst/>
                <a:latin typeface="Gill Sans MT" panose="020B0502020104020203" pitchFamily="34" charset="0"/>
              </a:rPr>
              <a:t> </a:t>
            </a:r>
          </a:p>
        </p:txBody>
      </p:sp>
    </p:spTree>
    <p:extLst>
      <p:ext uri="{BB962C8B-B14F-4D97-AF65-F5344CB8AC3E}">
        <p14:creationId xmlns:p14="http://schemas.microsoft.com/office/powerpoint/2010/main" val="1085678323"/>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BD3C2-9B72-1A62-0F0E-6730701E7C6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36212DF1-43F9-D5B3-FA88-5A651ACF01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D8FC5F51-E56C-0959-5A85-DD8E67CC1C87}"/>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0B0C5C43-E9FF-144B-B0AC-B2175D79911E}"/>
              </a:ext>
            </a:extLst>
          </p:cNvPr>
          <p:cNvSpPr txBox="1"/>
          <p:nvPr/>
        </p:nvSpPr>
        <p:spPr>
          <a:xfrm>
            <a:off x="293745" y="996133"/>
            <a:ext cx="10834037" cy="3877985"/>
          </a:xfrm>
          <a:prstGeom prst="rect">
            <a:avLst/>
          </a:prstGeom>
          <a:noFill/>
        </p:spPr>
        <p:txBody>
          <a:bodyPr wrap="square">
            <a:spAutoFit/>
          </a:bodyPr>
          <a:lstStyle/>
          <a:p>
            <a:pPr>
              <a:spcBef>
                <a:spcPts val="600"/>
              </a:spcBef>
            </a:pPr>
            <a:endParaRPr lang="it-IT" dirty="0">
              <a:solidFill>
                <a:srgbClr val="00577C"/>
              </a:solidFill>
              <a:latin typeface="Gill Sans MT" panose="020B0502020104020203" pitchFamily="34" charset="0"/>
            </a:endParaRPr>
          </a:p>
          <a:p>
            <a:pPr>
              <a:spcBef>
                <a:spcPts val="600"/>
              </a:spcBef>
            </a:pPr>
            <a:r>
              <a:rPr lang="it-IT" dirty="0">
                <a:solidFill>
                  <a:srgbClr val="00577C"/>
                </a:solidFill>
                <a:latin typeface="Gill Sans MT" panose="020B0502020104020203" pitchFamily="34" charset="0"/>
              </a:rPr>
              <a:t>Per facilitare il rispetto di questo importante requisito da parte delle Autorità di Gestione italiane, il Dipartimento per le Politiche di Coesione della Presidenza del Consiglio dei Ministri ha deciso di definire propri indirizzi per la verifica climatica dei progetti infrastrutturali in Italia per il periodo 2021- 2027, con il supporto dell’</a:t>
            </a:r>
            <a:r>
              <a:rPr lang="it-IT" dirty="0">
                <a:solidFill>
                  <a:srgbClr val="00B050"/>
                </a:solidFill>
                <a:latin typeface="Gill Sans MT" panose="020B0502020104020203" pitchFamily="34" charset="0"/>
              </a:rPr>
              <a:t>iniziativa JASPERS </a:t>
            </a:r>
            <a:r>
              <a:rPr lang="it-IT" dirty="0">
                <a:solidFill>
                  <a:srgbClr val="00577C"/>
                </a:solidFill>
                <a:latin typeface="Gill Sans MT" panose="020B0502020104020203" pitchFamily="34" charset="0"/>
              </a:rPr>
              <a:t>e in </a:t>
            </a:r>
            <a:r>
              <a:rPr lang="it-IT" dirty="0">
                <a:solidFill>
                  <a:srgbClr val="00B050"/>
                </a:solidFill>
                <a:latin typeface="Gill Sans MT" panose="020B0502020104020203" pitchFamily="34" charset="0"/>
              </a:rPr>
              <a:t>collaborazione con il MASE</a:t>
            </a:r>
            <a:r>
              <a:rPr lang="it-IT" dirty="0">
                <a:solidFill>
                  <a:srgbClr val="00577C"/>
                </a:solidFill>
                <a:latin typeface="Gill Sans MT" panose="020B0502020104020203" pitchFamily="34" charset="0"/>
              </a:rPr>
              <a:t>.</a:t>
            </a:r>
          </a:p>
          <a:p>
            <a:pPr>
              <a:spcBef>
                <a:spcPts val="600"/>
              </a:spcBef>
            </a:pPr>
            <a:r>
              <a:rPr lang="it-IT" dirty="0">
                <a:solidFill>
                  <a:srgbClr val="00577C"/>
                </a:solidFill>
                <a:latin typeface="Gill Sans MT" panose="020B0502020104020203" pitchFamily="34" charset="0"/>
              </a:rPr>
              <a:t>Il documento, comprensivo dell’Allegato </a:t>
            </a:r>
            <a:r>
              <a:rPr lang="it-IT" dirty="0">
                <a:solidFill>
                  <a:srgbClr val="00B050"/>
                </a:solidFill>
                <a:latin typeface="Gill Sans MT" panose="020B0502020104020203" pitchFamily="34" charset="0"/>
              </a:rPr>
              <a:t>“Ambito di applicazione della verifica climatica per settori di intervento”,</a:t>
            </a:r>
            <a:r>
              <a:rPr lang="it-IT" dirty="0">
                <a:solidFill>
                  <a:srgbClr val="00577C"/>
                </a:solidFill>
                <a:latin typeface="Gill Sans MT" panose="020B0502020104020203" pitchFamily="34" charset="0"/>
              </a:rPr>
              <a:t> fornisce indirizzi per la verifica climatica dei progetti infrastrutturali in Italia (2021-2027) al fine di </a:t>
            </a:r>
          </a:p>
          <a:p>
            <a:pPr marL="285750" indent="-285750">
              <a:spcBef>
                <a:spcPts val="600"/>
              </a:spcBef>
              <a:buFont typeface="Arial" panose="020B0604020202090204" pitchFamily="34" charset="0"/>
              <a:buChar char="•"/>
            </a:pPr>
            <a:r>
              <a:rPr lang="it-IT" dirty="0">
                <a:solidFill>
                  <a:srgbClr val="00577C"/>
                </a:solidFill>
                <a:latin typeface="Gill Sans MT" panose="020B0502020104020203" pitchFamily="34" charset="0"/>
              </a:rPr>
              <a:t>Rendere gli investimenti in infrastrutture in linea con la neutralità climatica e la resilienza la cambiamento climatico </a:t>
            </a:r>
          </a:p>
          <a:p>
            <a:pPr marL="285750" indent="-285750">
              <a:spcBef>
                <a:spcPts val="600"/>
              </a:spcBef>
              <a:buFont typeface="Arial" panose="020B0604020202090204" pitchFamily="34" charset="0"/>
              <a:buChar char="•"/>
            </a:pPr>
            <a:r>
              <a:rPr lang="it-IT" dirty="0">
                <a:solidFill>
                  <a:srgbClr val="00577C"/>
                </a:solidFill>
                <a:latin typeface="Gill Sans MT" panose="020B0502020104020203" pitchFamily="34" charset="0"/>
              </a:rPr>
              <a:t>Ridurre l’ambiguità sul campo di applicazione </a:t>
            </a:r>
          </a:p>
          <a:p>
            <a:pPr marL="285750" indent="-285750">
              <a:spcBef>
                <a:spcPts val="600"/>
              </a:spcBef>
              <a:buFont typeface="Arial" panose="020B0604020202090204" pitchFamily="34" charset="0"/>
              <a:buChar char="•"/>
            </a:pPr>
            <a:r>
              <a:rPr lang="it-IT" dirty="0">
                <a:solidFill>
                  <a:srgbClr val="00577C"/>
                </a:solidFill>
                <a:latin typeface="Gill Sans MT" panose="020B0502020104020203" pitchFamily="34" charset="0"/>
              </a:rPr>
              <a:t>Chiarire alcuni concetti in tema di ristrutturazioni e in generale relativamente alle Tipologie di intervento </a:t>
            </a:r>
          </a:p>
          <a:p>
            <a:pPr marL="285750" indent="-285750">
              <a:spcBef>
                <a:spcPts val="600"/>
              </a:spcBef>
              <a:buFont typeface="Arial" panose="020B0604020202090204" pitchFamily="34" charset="0"/>
              <a:buChar char="•"/>
            </a:pPr>
            <a:r>
              <a:rPr lang="it-IT" dirty="0">
                <a:solidFill>
                  <a:srgbClr val="00577C"/>
                </a:solidFill>
                <a:latin typeface="Gill Sans MT" panose="020B0502020104020203" pitchFamily="34" charset="0"/>
              </a:rPr>
              <a:t>Supportare l’elaborazione delle analisi climatiche e acquisizione dati per lo svolgimento della verifica climatica</a:t>
            </a:r>
          </a:p>
        </p:txBody>
      </p:sp>
      <p:sp>
        <p:nvSpPr>
          <p:cNvPr id="2" name="Rettangolo arrotondato 7">
            <a:extLst>
              <a:ext uri="{FF2B5EF4-FFF2-40B4-BE49-F238E27FC236}">
                <a16:creationId xmlns:a16="http://schemas.microsoft.com/office/drawing/2014/main" id="{9D5B8157-6F4D-5C65-7B93-F5035D1FC7E4}"/>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115224289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CC22B-94F7-73E3-6B13-ADCE88A76849}"/>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A688ED01-B6E2-2BF6-460D-E2DBB62A2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CEAD4652-857B-541C-47C0-78D2FD20B5EC}"/>
              </a:ext>
            </a:extLst>
          </p:cNvPr>
          <p:cNvSpPr/>
          <p:nvPr/>
        </p:nvSpPr>
        <p:spPr>
          <a:xfrm>
            <a:off x="609600" y="1486274"/>
            <a:ext cx="10972800" cy="3662541"/>
          </a:xfrm>
          <a:prstGeom prst="rect">
            <a:avLst/>
          </a:prstGeom>
        </p:spPr>
        <p:txBody>
          <a:bodyPr wrap="square">
            <a:spAutoFit/>
          </a:bodyPr>
          <a:lstStyle/>
          <a:p>
            <a:endParaRPr lang="it-IT" sz="2400" dirty="0">
              <a:solidFill>
                <a:srgbClr val="002060"/>
              </a:solidFill>
              <a:latin typeface="Gill Sans MT" panose="020B0502020104020203" pitchFamily="34" charset="0"/>
            </a:endParaRPr>
          </a:p>
          <a:p>
            <a:r>
              <a:rPr lang="it-IT" sz="2600" dirty="0">
                <a:solidFill>
                  <a:schemeClr val="accent1">
                    <a:lumMod val="50000"/>
                  </a:schemeClr>
                </a:solidFill>
                <a:latin typeface="Gill Sans MT" panose="020B0502020104020203" pitchFamily="34" charset="0"/>
              </a:rPr>
              <a:t>E’ previsto un rigido e complesso sistema di controllo attraverso:</a:t>
            </a:r>
          </a:p>
          <a:p>
            <a:pPr marL="457200" indent="-457200">
              <a:buFont typeface="Arial" panose="020B0604020202020204" pitchFamily="34" charset="0"/>
              <a:buChar char="•"/>
            </a:pPr>
            <a:r>
              <a:rPr lang="it-IT" sz="2400" b="1" dirty="0">
                <a:solidFill>
                  <a:srgbClr val="00B050"/>
                </a:solidFill>
                <a:latin typeface="Gill Sans MT" panose="020B0502020104020203" pitchFamily="34" charset="0"/>
                <a:hlinkClick r:id="rId4"/>
              </a:rPr>
              <a:t>Checklist per la verifica e il controllo delle operazioni</a:t>
            </a:r>
            <a:r>
              <a:rPr lang="it-IT" sz="2400" b="1" dirty="0">
                <a:solidFill>
                  <a:srgbClr val="00B050"/>
                </a:solidFill>
                <a:latin typeface="Gill Sans MT" panose="020B0502020104020203" pitchFamily="34" charset="0"/>
              </a:rPr>
              <a:t> </a:t>
            </a:r>
            <a:r>
              <a:rPr lang="it-IT" sz="2600" dirty="0">
                <a:solidFill>
                  <a:schemeClr val="accent1">
                    <a:lumMod val="50000"/>
                  </a:schemeClr>
                </a:solidFill>
                <a:latin typeface="Gill Sans MT" panose="020B0502020104020203" pitchFamily="34" charset="0"/>
              </a:rPr>
              <a:t>relative ad appalti di lavori servizi e forniture ex </a:t>
            </a:r>
            <a:r>
              <a:rPr lang="it-IT" sz="2600" dirty="0" err="1">
                <a:solidFill>
                  <a:schemeClr val="accent1">
                    <a:lumMod val="50000"/>
                  </a:schemeClr>
                </a:solidFill>
                <a:latin typeface="Gill Sans MT" panose="020B0502020104020203" pitchFamily="34" charset="0"/>
              </a:rPr>
              <a:t>D.Lgs.</a:t>
            </a:r>
            <a:r>
              <a:rPr lang="it-IT" sz="2600" dirty="0">
                <a:solidFill>
                  <a:schemeClr val="accent1">
                    <a:lumMod val="50000"/>
                  </a:schemeClr>
                </a:solidFill>
                <a:latin typeface="Gill Sans MT" panose="020B0502020104020203" pitchFamily="34" charset="0"/>
              </a:rPr>
              <a:t> 36/2023</a:t>
            </a:r>
          </a:p>
          <a:p>
            <a:endParaRPr lang="it-IT" sz="2600" dirty="0">
              <a:solidFill>
                <a:schemeClr val="accent1">
                  <a:lumMod val="50000"/>
                </a:schemeClr>
              </a:solidFill>
              <a:latin typeface="Gill Sans MT" panose="020B0502020104020203" pitchFamily="34" charset="0"/>
            </a:endParaRPr>
          </a:p>
          <a:p>
            <a:pPr algn="just"/>
            <a:r>
              <a:rPr lang="it-IT" sz="2600" dirty="0">
                <a:solidFill>
                  <a:schemeClr val="accent1">
                    <a:lumMod val="50000"/>
                  </a:schemeClr>
                </a:solidFill>
                <a:latin typeface="Gill Sans MT" panose="020B0502020104020203" pitchFamily="34" charset="0"/>
              </a:rPr>
              <a:t>Le CL sono contenute all’interno del Si.Ge.Co. documento approvato con Determinazione n</a:t>
            </a:r>
            <a:r>
              <a:rPr lang="it-IT" sz="2600" b="1" dirty="0">
                <a:solidFill>
                  <a:schemeClr val="accent1">
                    <a:lumMod val="50000"/>
                  </a:schemeClr>
                </a:solidFill>
                <a:latin typeface="Gill Sans MT" panose="020B0502020104020203" pitchFamily="34" charset="0"/>
              </a:rPr>
              <a:t>. </a:t>
            </a:r>
            <a:r>
              <a:rPr lang="it-IT" sz="2400" b="1" dirty="0">
                <a:solidFill>
                  <a:srgbClr val="00B050"/>
                </a:solidFill>
                <a:latin typeface="Gill Sans MT" panose="020B0502020104020203" pitchFamily="34" charset="0"/>
              </a:rPr>
              <a:t>G10562 del 2/8/2024 </a:t>
            </a:r>
            <a:r>
              <a:rPr lang="it-IT" sz="2600" dirty="0">
                <a:solidFill>
                  <a:schemeClr val="accent1">
                    <a:lumMod val="50000"/>
                  </a:schemeClr>
                </a:solidFill>
                <a:latin typeface="Gill Sans MT" panose="020B0502020104020203" pitchFamily="34" charset="0"/>
              </a:rPr>
              <a:t>«</a:t>
            </a:r>
            <a:r>
              <a:rPr lang="it-IT" sz="2600" i="1" dirty="0">
                <a:solidFill>
                  <a:schemeClr val="accent1">
                    <a:lumMod val="50000"/>
                  </a:schemeClr>
                </a:solidFill>
                <a:latin typeface="Gill Sans MT" panose="020B0502020104020203" pitchFamily="34" charset="0"/>
              </a:rPr>
              <a:t>PR FESR LAZIO 2021/2027. Approvazione del documento "Descrizione del sistema di gestione e controllo dell'Autorità di Gestione (</a:t>
            </a:r>
            <a:r>
              <a:rPr lang="it-IT" sz="2600" i="1" dirty="0" err="1">
                <a:solidFill>
                  <a:schemeClr val="accent1">
                    <a:lumMod val="50000"/>
                  </a:schemeClr>
                </a:solidFill>
                <a:latin typeface="Gill Sans MT" panose="020B0502020104020203" pitchFamily="34" charset="0"/>
              </a:rPr>
              <a:t>Si.Ge.Co</a:t>
            </a:r>
            <a:r>
              <a:rPr lang="it-IT" sz="2600" i="1" dirty="0">
                <a:solidFill>
                  <a:schemeClr val="accent1">
                    <a:lumMod val="50000"/>
                  </a:schemeClr>
                </a:solidFill>
                <a:latin typeface="Gill Sans MT" panose="020B0502020104020203" pitchFamily="34" charset="0"/>
              </a:rPr>
              <a:t>.) - versione 2.0".»</a:t>
            </a:r>
          </a:p>
        </p:txBody>
      </p:sp>
      <p:sp>
        <p:nvSpPr>
          <p:cNvPr id="6" name="Rettangolo arrotondato 7">
            <a:extLst>
              <a:ext uri="{FF2B5EF4-FFF2-40B4-BE49-F238E27FC236}">
                <a16:creationId xmlns:a16="http://schemas.microsoft.com/office/drawing/2014/main" id="{86859B99-232B-EDC1-672C-7F70B7C8F56E}"/>
              </a:ext>
            </a:extLst>
          </p:cNvPr>
          <p:cNvSpPr/>
          <p:nvPr/>
        </p:nvSpPr>
        <p:spPr>
          <a:xfrm>
            <a:off x="293746" y="213778"/>
            <a:ext cx="11500148"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Check List</a:t>
            </a:r>
          </a:p>
          <a:p>
            <a:r>
              <a:rPr lang="it-IT" sz="2400" b="1" dirty="0" err="1">
                <a:solidFill>
                  <a:schemeClr val="accent1">
                    <a:lumMod val="50000"/>
                  </a:schemeClr>
                </a:solidFill>
                <a:latin typeface="Gill Sans MT" panose="020B0502020104020203" pitchFamily="34" charset="0"/>
              </a:rPr>
              <a:t>Si.Ge.Co</a:t>
            </a:r>
            <a:r>
              <a:rPr lang="it-IT" sz="2400" b="1" dirty="0">
                <a:solidFill>
                  <a:schemeClr val="accent1">
                    <a:lumMod val="50000"/>
                  </a:schemeClr>
                </a:solidFill>
                <a:latin typeface="Gill Sans MT" panose="020B0502020104020203" pitchFamily="34" charset="0"/>
              </a:rPr>
              <a:t>.</a:t>
            </a:r>
            <a:endParaRPr lang="it-IT" sz="2400" b="1" dirty="0">
              <a:solidFill>
                <a:srgbClr val="0070C0"/>
              </a:solidFill>
              <a:latin typeface="Gill Sans MT" panose="020B0502020104020203" pitchFamily="34" charset="0"/>
            </a:endParaRPr>
          </a:p>
        </p:txBody>
      </p:sp>
    </p:spTree>
    <p:extLst>
      <p:ext uri="{BB962C8B-B14F-4D97-AF65-F5344CB8AC3E}">
        <p14:creationId xmlns:p14="http://schemas.microsoft.com/office/powerpoint/2010/main" val="1422207524"/>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28C2-B755-8944-9D12-4EC00562B8D0}"/>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C5F8ECD-FA92-309A-0E4B-DF1399E1C7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0294A154-23D6-7210-C012-876988D6BAD4}"/>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4DE3349F-C25A-19CD-276D-B9B9F7AC1991}"/>
              </a:ext>
            </a:extLst>
          </p:cNvPr>
          <p:cNvSpPr txBox="1"/>
          <p:nvPr/>
        </p:nvSpPr>
        <p:spPr>
          <a:xfrm>
            <a:off x="293744" y="1146858"/>
            <a:ext cx="10834037" cy="1631216"/>
          </a:xfrm>
          <a:prstGeom prst="rect">
            <a:avLst/>
          </a:prstGeom>
          <a:noFill/>
        </p:spPr>
        <p:txBody>
          <a:bodyPr wrap="square">
            <a:spAutoFit/>
          </a:bodyPr>
          <a:lstStyle/>
          <a:p>
            <a:pPr>
              <a:spcBef>
                <a:spcPts val="1200"/>
              </a:spcBef>
            </a:pPr>
            <a:r>
              <a:rPr lang="it-IT" sz="1600" dirty="0">
                <a:solidFill>
                  <a:srgbClr val="00577C"/>
                </a:solidFill>
                <a:latin typeface="Gill Sans MT" panose="020B0502020104020203" pitchFamily="34" charset="0"/>
              </a:rPr>
              <a:t>La resa a prova di clima è un processo che integra misure relative ai </a:t>
            </a:r>
            <a:r>
              <a:rPr lang="it-IT" sz="1600" dirty="0">
                <a:solidFill>
                  <a:srgbClr val="00B050"/>
                </a:solidFill>
                <a:latin typeface="Gill Sans MT" panose="020B0502020104020203" pitchFamily="34" charset="0"/>
              </a:rPr>
              <a:t>due pilastri</a:t>
            </a:r>
            <a:r>
              <a:rPr lang="it-IT" sz="1600" dirty="0">
                <a:solidFill>
                  <a:srgbClr val="00577C"/>
                </a:solidFill>
                <a:latin typeface="Gill Sans MT" panose="020B0502020104020203" pitchFamily="34" charset="0"/>
              </a:rPr>
              <a:t>:</a:t>
            </a:r>
          </a:p>
          <a:p>
            <a:pPr marL="285750" indent="-285750" algn="l">
              <a:spcBef>
                <a:spcPts val="600"/>
              </a:spcBef>
              <a:buFont typeface="Arial" panose="020B0604020202090204" pitchFamily="34" charset="0"/>
              <a:buChar char="•"/>
            </a:pPr>
            <a:r>
              <a:rPr lang="it-IT" sz="1600" dirty="0">
                <a:solidFill>
                  <a:srgbClr val="00B050"/>
                </a:solidFill>
                <a:latin typeface="Gill Sans MT" panose="020B0502020104020203" pitchFamily="34" charset="0"/>
              </a:rPr>
              <a:t>mitigazione dei cambiamenti climatici </a:t>
            </a:r>
            <a:r>
              <a:rPr lang="it-IT" sz="1600" dirty="0">
                <a:solidFill>
                  <a:srgbClr val="00577C"/>
                </a:solidFill>
                <a:latin typeface="Gill Sans MT" panose="020B0502020104020203" pitchFamily="34" charset="0"/>
              </a:rPr>
              <a:t>e </a:t>
            </a:r>
          </a:p>
          <a:p>
            <a:pPr marL="285750" indent="-285750">
              <a:spcBef>
                <a:spcPts val="600"/>
              </a:spcBef>
              <a:buFont typeface="Arial" panose="020B0604020202090204" pitchFamily="34" charset="0"/>
              <a:buChar char="•"/>
            </a:pPr>
            <a:r>
              <a:rPr lang="it-IT" sz="1600" dirty="0">
                <a:solidFill>
                  <a:srgbClr val="00B050"/>
                </a:solidFill>
                <a:latin typeface="Gill Sans MT" panose="020B0502020104020203" pitchFamily="34" charset="0"/>
              </a:rPr>
              <a:t>adattamento ai cambiamenti climatici </a:t>
            </a:r>
          </a:p>
          <a:p>
            <a:pPr algn="l">
              <a:spcBef>
                <a:spcPts val="600"/>
              </a:spcBef>
              <a:buNone/>
            </a:pPr>
            <a:r>
              <a:rPr lang="it-IT" sz="1600" dirty="0">
                <a:solidFill>
                  <a:srgbClr val="00577C"/>
                </a:solidFill>
                <a:latin typeface="Gill Sans MT" panose="020B0502020104020203" pitchFamily="34" charset="0"/>
              </a:rPr>
              <a:t>nello </a:t>
            </a:r>
            <a:r>
              <a:rPr lang="it-IT" sz="1600" dirty="0">
                <a:solidFill>
                  <a:srgbClr val="00B050"/>
                </a:solidFill>
                <a:latin typeface="Gill Sans MT" panose="020B0502020104020203" pitchFamily="34" charset="0"/>
              </a:rPr>
              <a:t>sviluppo di progetti infrastrutturali</a:t>
            </a:r>
            <a:r>
              <a:rPr lang="it-IT" sz="1600" dirty="0">
                <a:solidFill>
                  <a:srgbClr val="00577C"/>
                </a:solidFill>
                <a:latin typeface="Gill Sans MT" panose="020B0502020104020203" pitchFamily="34" charset="0"/>
              </a:rPr>
              <a:t>, ritenuti compatibili con l’accordo di Parigi. </a:t>
            </a:r>
          </a:p>
          <a:p>
            <a:pPr algn="l">
              <a:spcBef>
                <a:spcPts val="600"/>
              </a:spcBef>
              <a:buNone/>
            </a:pPr>
            <a:r>
              <a:rPr lang="it-IT" sz="1600" dirty="0">
                <a:solidFill>
                  <a:srgbClr val="00577C"/>
                </a:solidFill>
                <a:latin typeface="Gill Sans MT" panose="020B0502020104020203" pitchFamily="34" charset="0"/>
              </a:rPr>
              <a:t>Quello di infrastruttura è un concetto ampio che comprende edifici, infrastrutture di rete e una serie di sistemi e beni edificati.</a:t>
            </a:r>
          </a:p>
        </p:txBody>
      </p:sp>
      <p:sp>
        <p:nvSpPr>
          <p:cNvPr id="2" name="Rettangolo arrotondato 7">
            <a:extLst>
              <a:ext uri="{FF2B5EF4-FFF2-40B4-BE49-F238E27FC236}">
                <a16:creationId xmlns:a16="http://schemas.microsoft.com/office/drawing/2014/main" id="{7BBBE77D-384F-640E-792C-9B7E1C85B9F7}"/>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pic>
        <p:nvPicPr>
          <p:cNvPr id="6" name="Immagine 5">
            <a:extLst>
              <a:ext uri="{FF2B5EF4-FFF2-40B4-BE49-F238E27FC236}">
                <a16:creationId xmlns:a16="http://schemas.microsoft.com/office/drawing/2014/main" id="{0EAA0CD6-1DAE-CB7F-D25C-644EEB54095E}"/>
              </a:ext>
            </a:extLst>
          </p:cNvPr>
          <p:cNvPicPr>
            <a:picLocks noChangeAspect="1"/>
          </p:cNvPicPr>
          <p:nvPr/>
        </p:nvPicPr>
        <p:blipFill>
          <a:blip r:embed="rId4"/>
          <a:stretch>
            <a:fillRect/>
          </a:stretch>
        </p:blipFill>
        <p:spPr>
          <a:xfrm>
            <a:off x="1868993" y="2835258"/>
            <a:ext cx="6380703" cy="3119180"/>
          </a:xfrm>
          <a:prstGeom prst="rect">
            <a:avLst/>
          </a:prstGeom>
        </p:spPr>
      </p:pic>
    </p:spTree>
    <p:extLst>
      <p:ext uri="{BB962C8B-B14F-4D97-AF65-F5344CB8AC3E}">
        <p14:creationId xmlns:p14="http://schemas.microsoft.com/office/powerpoint/2010/main" val="360220076"/>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83E59-8042-A910-0F9B-407A754B95C4}"/>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3395021E-8D19-F31A-BFB5-981D627D09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BFCDFD49-8C05-C644-068D-874736116792}"/>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396D3AAE-ED59-7391-EC83-ADC53676A2C2}"/>
              </a:ext>
            </a:extLst>
          </p:cNvPr>
          <p:cNvSpPr txBox="1"/>
          <p:nvPr/>
        </p:nvSpPr>
        <p:spPr>
          <a:xfrm>
            <a:off x="293745" y="996133"/>
            <a:ext cx="10940312" cy="4216539"/>
          </a:xfrm>
          <a:prstGeom prst="rect">
            <a:avLst/>
          </a:prstGeom>
          <a:noFill/>
        </p:spPr>
        <p:txBody>
          <a:bodyPr wrap="square">
            <a:spAutoFit/>
          </a:bodyPr>
          <a:lstStyle/>
          <a:p>
            <a:pPr>
              <a:spcBef>
                <a:spcPts val="600"/>
              </a:spcBef>
            </a:pPr>
            <a:endParaRPr lang="it-IT" sz="1600" dirty="0">
              <a:solidFill>
                <a:srgbClr val="00577C"/>
              </a:solidFill>
              <a:latin typeface="Gill Sans MT" panose="020B0502020104020203" pitchFamily="34" charset="0"/>
            </a:endParaRPr>
          </a:p>
          <a:p>
            <a:pPr algn="l">
              <a:spcBef>
                <a:spcPts val="600"/>
              </a:spcBef>
              <a:buNone/>
            </a:pPr>
            <a:r>
              <a:rPr lang="it-IT" sz="1600" dirty="0">
                <a:solidFill>
                  <a:srgbClr val="00577C"/>
                </a:solidFill>
                <a:latin typeface="Gill Sans MT" panose="020B0502020104020203" pitchFamily="34" charset="0"/>
              </a:rPr>
              <a:t>e </a:t>
            </a:r>
            <a:r>
              <a:rPr lang="it-IT" sz="1600" dirty="0">
                <a:solidFill>
                  <a:srgbClr val="00B050"/>
                </a:solidFill>
                <a:latin typeface="Gill Sans MT" panose="020B0502020104020203" pitchFamily="34" charset="0"/>
              </a:rPr>
              <a:t>due fasi:</a:t>
            </a:r>
          </a:p>
          <a:p>
            <a:pPr marL="285750" indent="-285750" algn="l">
              <a:spcBef>
                <a:spcPts val="600"/>
              </a:spcBef>
              <a:buFont typeface="Arial" panose="020B0604020202090204" pitchFamily="34" charset="0"/>
              <a:buChar char="•"/>
            </a:pPr>
            <a:r>
              <a:rPr lang="it-IT" sz="1600" dirty="0">
                <a:solidFill>
                  <a:srgbClr val="00B050"/>
                </a:solidFill>
                <a:latin typeface="Gill Sans MT" panose="020B0502020104020203" pitchFamily="34" charset="0"/>
              </a:rPr>
              <a:t>Screening</a:t>
            </a:r>
            <a:r>
              <a:rPr lang="it-IT" sz="1600" dirty="0">
                <a:solidFill>
                  <a:srgbClr val="00577C"/>
                </a:solidFill>
                <a:latin typeface="Gill Sans MT" panose="020B0502020104020203" pitchFamily="34" charset="0"/>
              </a:rPr>
              <a:t> (fase 1):</a:t>
            </a:r>
          </a:p>
          <a:p>
            <a:pPr marL="742950" lvl="1" indent="-285750">
              <a:spcBef>
                <a:spcPts val="600"/>
              </a:spcBef>
              <a:buFont typeface="Wingdings" panose="05000000000000000000" pitchFamily="2" charset="2"/>
              <a:buChar char="Ø"/>
            </a:pPr>
            <a:r>
              <a:rPr lang="it-IT" sz="1600" u="sng" dirty="0">
                <a:solidFill>
                  <a:srgbClr val="00577C"/>
                </a:solidFill>
                <a:latin typeface="Gill Sans MT" panose="020B0502020104020203" pitchFamily="34" charset="0"/>
              </a:rPr>
              <a:t>Pilastro della neutralità</a:t>
            </a:r>
            <a:r>
              <a:rPr lang="it-IT" sz="1600" dirty="0">
                <a:solidFill>
                  <a:srgbClr val="00577C"/>
                </a:solidFill>
                <a:latin typeface="Gill Sans MT" panose="020B0502020104020203" pitchFamily="34" charset="0"/>
              </a:rPr>
              <a:t>: Valutare la necessità di quantificare le emissioni di gas a effetto serra</a:t>
            </a:r>
          </a:p>
          <a:p>
            <a:pPr marL="742950" lvl="1" indent="-285750">
              <a:spcBef>
                <a:spcPts val="600"/>
              </a:spcBef>
              <a:buFont typeface="Wingdings" panose="05000000000000000000" pitchFamily="2" charset="2"/>
              <a:buChar char="Ø"/>
            </a:pPr>
            <a:r>
              <a:rPr lang="it-IT" sz="1600" u="sng" dirty="0">
                <a:solidFill>
                  <a:srgbClr val="00577C"/>
                </a:solidFill>
                <a:latin typeface="Gill Sans MT" panose="020B0502020104020203" pitchFamily="34" charset="0"/>
              </a:rPr>
              <a:t>Pilastro della resilienza</a:t>
            </a:r>
            <a:r>
              <a:rPr lang="it-IT" sz="1600" dirty="0">
                <a:solidFill>
                  <a:srgbClr val="00577C"/>
                </a:solidFill>
                <a:latin typeface="Gill Sans MT" panose="020B0502020104020203" pitchFamily="34" charset="0"/>
              </a:rPr>
              <a:t>: Analisi della vulnerabilità al cambiamento climatico</a:t>
            </a:r>
          </a:p>
          <a:p>
            <a:pPr marL="285750" indent="-285750">
              <a:spcBef>
                <a:spcPts val="600"/>
              </a:spcBef>
              <a:buFont typeface="Arial" panose="020B0604020202090204" pitchFamily="34" charset="0"/>
              <a:buChar char="•"/>
            </a:pPr>
            <a:r>
              <a:rPr lang="it-IT" sz="1600" dirty="0">
                <a:solidFill>
                  <a:srgbClr val="00B050"/>
                </a:solidFill>
                <a:latin typeface="Gill Sans MT" panose="020B0502020104020203" pitchFamily="34" charset="0"/>
              </a:rPr>
              <a:t>Fase di analisi dettagliata </a:t>
            </a:r>
            <a:r>
              <a:rPr lang="it-IT" sz="1600" dirty="0">
                <a:solidFill>
                  <a:srgbClr val="00577C"/>
                </a:solidFill>
                <a:latin typeface="Gill Sans MT" panose="020B0502020104020203" pitchFamily="34" charset="0"/>
              </a:rPr>
              <a:t>(fase 2):</a:t>
            </a:r>
          </a:p>
          <a:p>
            <a:pPr marL="742950" lvl="1" indent="-285750">
              <a:spcBef>
                <a:spcPts val="600"/>
              </a:spcBef>
              <a:buFont typeface="Wingdings" panose="05000000000000000000" pitchFamily="2" charset="2"/>
              <a:buChar char="Ø"/>
            </a:pPr>
            <a:r>
              <a:rPr lang="it-IT" sz="1600" u="sng" dirty="0">
                <a:solidFill>
                  <a:srgbClr val="00577C"/>
                </a:solidFill>
                <a:latin typeface="Gill Sans MT" panose="020B0502020104020203" pitchFamily="34" charset="0"/>
              </a:rPr>
              <a:t>Pilastro della neutralità </a:t>
            </a:r>
            <a:r>
              <a:rPr lang="it-IT" sz="1600" dirty="0">
                <a:solidFill>
                  <a:srgbClr val="00577C"/>
                </a:solidFill>
                <a:latin typeface="Gill Sans MT" panose="020B0502020104020203" pitchFamily="34" charset="0"/>
              </a:rPr>
              <a:t>(attenuazione del clima):</a:t>
            </a:r>
          </a:p>
          <a:p>
            <a:pPr marL="1200150" lvl="2"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Quantificazione e monetizzazione delle emissioni di gas a effetto serra</a:t>
            </a:r>
          </a:p>
          <a:p>
            <a:pPr marL="1200150" lvl="2"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Compatibilità con gli obiettivi italiani e dell'UE in materia di emissioni per il 2030 e il 2050</a:t>
            </a:r>
          </a:p>
          <a:p>
            <a:pPr marL="742950" lvl="1" indent="-285750">
              <a:spcBef>
                <a:spcPts val="600"/>
              </a:spcBef>
              <a:buFont typeface="Wingdings" panose="05000000000000000000" pitchFamily="2" charset="2"/>
              <a:buChar char="Ø"/>
            </a:pPr>
            <a:r>
              <a:rPr lang="it-IT" sz="1600" u="sng" dirty="0">
                <a:solidFill>
                  <a:srgbClr val="00577C"/>
                </a:solidFill>
                <a:latin typeface="Gill Sans MT" panose="020B0502020104020203" pitchFamily="34" charset="0"/>
              </a:rPr>
              <a:t>Pilastro della Resilienza</a:t>
            </a:r>
            <a:r>
              <a:rPr lang="it-IT" sz="1600" dirty="0">
                <a:solidFill>
                  <a:srgbClr val="00577C"/>
                </a:solidFill>
                <a:latin typeface="Gill Sans MT" panose="020B0502020104020203" pitchFamily="34" charset="0"/>
              </a:rPr>
              <a:t> (adattamento climatico):</a:t>
            </a:r>
          </a:p>
          <a:p>
            <a:pPr marL="1200150" lvl="2"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Valutazione del rischio climatico</a:t>
            </a:r>
          </a:p>
          <a:p>
            <a:pPr marL="1200150" lvl="2"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Coerenza con le strategie e i piani di adattamento ai cambiamenti climatici dell'UE e nazionali, regionali e locali.</a:t>
            </a:r>
          </a:p>
          <a:p>
            <a:pPr lvl="1" indent="-4763">
              <a:spcBef>
                <a:spcPts val="600"/>
              </a:spcBef>
            </a:pPr>
            <a:r>
              <a:rPr lang="it-IT" sz="1600" b="1" dirty="0">
                <a:solidFill>
                  <a:srgbClr val="00B050"/>
                </a:solidFill>
                <a:latin typeface="Gill Sans MT" panose="020B0502020104020203" pitchFamily="34" charset="0"/>
              </a:rPr>
              <a:t>L’analisi dettagliata dipende dall’esito della fase di screening, contribuendo a ridurre gli oneri amministrativi</a:t>
            </a:r>
            <a:endParaRPr lang="it-IT" sz="1600" b="1" i="0" dirty="0">
              <a:solidFill>
                <a:srgbClr val="00B050"/>
              </a:solidFill>
              <a:effectLst/>
              <a:latin typeface="Gill Sans MT" panose="020B0502020104020203" pitchFamily="34" charset="0"/>
            </a:endParaRPr>
          </a:p>
        </p:txBody>
      </p:sp>
      <p:sp>
        <p:nvSpPr>
          <p:cNvPr id="2" name="Rettangolo arrotondato 7">
            <a:extLst>
              <a:ext uri="{FF2B5EF4-FFF2-40B4-BE49-F238E27FC236}">
                <a16:creationId xmlns:a16="http://schemas.microsoft.com/office/drawing/2014/main" id="{6D5454EA-475B-793D-7ACA-D9354477BCCC}"/>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457943926"/>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4D0E6-925C-1F99-9C0E-2707CE55101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01AA32E8-1BF1-5477-B59D-E75B4C178D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A0D766E2-92C5-C4DF-F80D-191A2FBF9BF5}"/>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FA3A416F-C246-D7D1-5BF2-2753A3DA638D}"/>
              </a:ext>
            </a:extLst>
          </p:cNvPr>
          <p:cNvSpPr txBox="1"/>
          <p:nvPr/>
        </p:nvSpPr>
        <p:spPr>
          <a:xfrm>
            <a:off x="293745" y="1082078"/>
            <a:ext cx="10834037" cy="5278368"/>
          </a:xfrm>
          <a:prstGeom prst="rect">
            <a:avLst/>
          </a:prstGeom>
          <a:noFill/>
        </p:spPr>
        <p:txBody>
          <a:bodyPr wrap="square">
            <a:spAutoFit/>
          </a:bodyPr>
          <a:lstStyle/>
          <a:p>
            <a:pPr>
              <a:spcBef>
                <a:spcPts val="600"/>
              </a:spcBef>
            </a:pPr>
            <a:r>
              <a:rPr lang="it-IT" dirty="0">
                <a:solidFill>
                  <a:srgbClr val="00B050"/>
                </a:solidFill>
                <a:latin typeface="Gill Sans MT" panose="020B0502020104020203" pitchFamily="34" charset="0"/>
              </a:rPr>
              <a:t>INTEGRAZIONE TRA VERIFICA CLIMATICA E DNSH</a:t>
            </a:r>
          </a:p>
          <a:p>
            <a:pPr>
              <a:spcBef>
                <a:spcPts val="600"/>
              </a:spcBef>
            </a:pPr>
            <a:r>
              <a:rPr lang="it-IT" sz="1600" dirty="0">
                <a:solidFill>
                  <a:srgbClr val="00577C"/>
                </a:solidFill>
                <a:latin typeface="Gill Sans MT" panose="020B0502020104020203" pitchFamily="34" charset="0"/>
              </a:rPr>
              <a:t>Le valutazioni del rispetto del DNSH, offrono elementi informativi utili alla conduzione delle diverse fasi della verifica climatica, in particolare laddove si siano tenuti in considerazione, i criteri di vaglio tecnico definiti dal Regolamento Delegato (UE) 2021/213926 ricordando che:</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Criteri di vaglio tecnico sono stati definiti per 90 attività economiche classificate secondo i Codici NACE</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Per l’adattamento al cambiamento climatico, prevedono che venga condotta una classificazione indicativa dei pericoli legati al clima per tutte le attività economiche considerate</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Questa classificazione potrebbe contenere elementi relativi alla sensibilità di determinate tipologie di intervento rispetto a determinati rischi climatici utili ai fini della verifica del pilastro della resilienza climatica.</a:t>
            </a:r>
          </a:p>
          <a:p>
            <a:pPr marL="285750" indent="-285750">
              <a:spcBef>
                <a:spcPts val="600"/>
              </a:spcBef>
              <a:buFont typeface="Arial" panose="020B0604020202090204" pitchFamily="34" charset="0"/>
              <a:buChar char="•"/>
            </a:pPr>
            <a:r>
              <a:rPr lang="it-IT" sz="1600" dirty="0">
                <a:solidFill>
                  <a:srgbClr val="00B050"/>
                </a:solidFill>
                <a:latin typeface="Gill Sans MT" panose="020B0502020104020203" pitchFamily="34" charset="0"/>
              </a:rPr>
              <a:t>Criteri Ambientali Minimi (CAM) </a:t>
            </a:r>
            <a:r>
              <a:rPr lang="it-IT" sz="1600" dirty="0">
                <a:solidFill>
                  <a:srgbClr val="00577C"/>
                </a:solidFill>
                <a:latin typeface="Gill Sans MT" panose="020B0502020104020203" pitchFamily="34" charset="0"/>
              </a:rPr>
              <a:t>sono un necessario riferimento nei criteri di selezione delle operazioni ai fini del rispetto del Principio DNSH nella fase attuativa degli interventi</a:t>
            </a:r>
          </a:p>
          <a:p>
            <a:pPr>
              <a:spcBef>
                <a:spcPts val="600"/>
              </a:spcBef>
            </a:pPr>
            <a:r>
              <a:rPr lang="it-IT" sz="1600" dirty="0">
                <a:solidFill>
                  <a:srgbClr val="00577C"/>
                </a:solidFill>
                <a:latin typeface="Gill Sans MT" panose="020B0502020104020203" pitchFamily="34" charset="0"/>
              </a:rPr>
              <a:t>Al riguardo, la Comunicazione della Commissione EU 2021/C 58/01:</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Individua il rispetto degli appalti pubblici verdi quale elemento di prova trasversale per la valutazione di fondo DNSH; </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per gli investimenti infrastrutturali, quali elementi di prova trasversali (per la valutazione di fondo DNSH), sono richiamate le verifiche climatiche ed ambientali, vale a dire valutazioni specifiche legate anche alle caratteristiche peculiari delle medesime infrastrutture”, </a:t>
            </a:r>
            <a:r>
              <a:rPr lang="it-IT" sz="1600" dirty="0">
                <a:solidFill>
                  <a:srgbClr val="00B050"/>
                </a:solidFill>
                <a:latin typeface="Gill Sans MT" panose="020B0502020104020203" pitchFamily="34" charset="0"/>
              </a:rPr>
              <a:t>sottolineando che è la verifica climatica a fornire un contributo diretto alla valutazione del rispetto del principio DNSH e non viceversa</a:t>
            </a:r>
            <a:r>
              <a:rPr lang="it-IT" sz="1600" dirty="0">
                <a:solidFill>
                  <a:srgbClr val="00577C"/>
                </a:solidFill>
                <a:latin typeface="Gill Sans MT" panose="020B0502020104020203" pitchFamily="34" charset="0"/>
              </a:rPr>
              <a:t>.</a:t>
            </a:r>
          </a:p>
          <a:p>
            <a:pPr>
              <a:spcBef>
                <a:spcPts val="600"/>
              </a:spcBef>
            </a:pPr>
            <a:endParaRPr lang="it-IT" i="1" dirty="0">
              <a:solidFill>
                <a:srgbClr val="00B050"/>
              </a:solidFill>
              <a:latin typeface="Gill Sans MT" panose="020B0502020104020203" pitchFamily="34" charset="0"/>
            </a:endParaRPr>
          </a:p>
        </p:txBody>
      </p:sp>
      <p:sp>
        <p:nvSpPr>
          <p:cNvPr id="2" name="Rettangolo arrotondato 7">
            <a:extLst>
              <a:ext uri="{FF2B5EF4-FFF2-40B4-BE49-F238E27FC236}">
                <a16:creationId xmlns:a16="http://schemas.microsoft.com/office/drawing/2014/main" id="{0087EB45-E1B2-D99D-953D-E9754BE19890}"/>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222072475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CDD24-F2B5-B5BC-6007-668098E777CC}"/>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B866C6B-1BBB-7F47-3581-AC8C097409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092020A7-0DD9-7972-2483-80890173002C}"/>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CA37F0FD-A11E-3CB7-784D-970DC1A1B14D}"/>
              </a:ext>
            </a:extLst>
          </p:cNvPr>
          <p:cNvSpPr txBox="1"/>
          <p:nvPr/>
        </p:nvSpPr>
        <p:spPr>
          <a:xfrm>
            <a:off x="293744" y="1047232"/>
            <a:ext cx="10834037" cy="3462486"/>
          </a:xfrm>
          <a:prstGeom prst="rect">
            <a:avLst/>
          </a:prstGeom>
          <a:noFill/>
        </p:spPr>
        <p:txBody>
          <a:bodyPr wrap="square">
            <a:spAutoFit/>
          </a:bodyPr>
          <a:lstStyle/>
          <a:p>
            <a:pPr>
              <a:spcBef>
                <a:spcPts val="600"/>
              </a:spcBef>
            </a:pPr>
            <a:r>
              <a:rPr lang="it-IT" dirty="0">
                <a:solidFill>
                  <a:srgbClr val="00B050"/>
                </a:solidFill>
                <a:latin typeface="Gill Sans MT" panose="020B0502020104020203" pitchFamily="34" charset="0"/>
              </a:rPr>
              <a:t>ADEMPIMENTI DEI SOGGETTI ATTUATORI E DEI PROGETTISTI</a:t>
            </a:r>
          </a:p>
          <a:p>
            <a:pPr>
              <a:spcBef>
                <a:spcPts val="600"/>
              </a:spcBef>
            </a:pPr>
            <a:r>
              <a:rPr lang="it-IT" sz="1600" b="1" dirty="0">
                <a:solidFill>
                  <a:srgbClr val="00B050"/>
                </a:solidFill>
                <a:latin typeface="Gill Sans MT" panose="020B0502020104020203" pitchFamily="34" charset="0"/>
              </a:rPr>
              <a:t>Progetto di fattibilità tecnico economica: relazione di sostenibilità dell’opera (PFTE)</a:t>
            </a:r>
          </a:p>
          <a:p>
            <a:pPr>
              <a:spcBef>
                <a:spcPts val="600"/>
              </a:spcBef>
            </a:pPr>
            <a:r>
              <a:rPr lang="it-IT" sz="1600" dirty="0">
                <a:solidFill>
                  <a:srgbClr val="00577C"/>
                </a:solidFill>
                <a:latin typeface="Gill Sans MT" panose="020B0502020104020203" pitchFamily="34" charset="0"/>
              </a:rPr>
              <a:t>La relazione di sostenibilità dell’opera è uno dei documenti principali del progetto di fattibilità tecnica ed economica. Nello stesso </a:t>
            </a:r>
            <a:r>
              <a:rPr lang="it-IT" sz="1600" dirty="0">
                <a:solidFill>
                  <a:srgbClr val="00B050"/>
                </a:solidFill>
                <a:latin typeface="Gill Sans MT" panose="020B0502020104020203" pitchFamily="34" charset="0"/>
              </a:rPr>
              <a:t>devono essere presenti i contenuti previsti dalle linee guida</a:t>
            </a:r>
            <a:r>
              <a:rPr lang="it-IT" sz="1600" dirty="0">
                <a:solidFill>
                  <a:srgbClr val="00577C"/>
                </a:solidFill>
                <a:latin typeface="Gill Sans MT" panose="020B0502020104020203" pitchFamily="34" charset="0"/>
              </a:rPr>
              <a:t>:</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Il progetto di fattibilità tecnico economica costituisce il primo livello della progettazione (</a:t>
            </a:r>
            <a:r>
              <a:rPr lang="it-IT" sz="1600" i="1" dirty="0">
                <a:solidFill>
                  <a:srgbClr val="00577C"/>
                </a:solidFill>
                <a:latin typeface="Gill Sans MT" panose="020B0502020104020203" pitchFamily="34" charset="0"/>
              </a:rPr>
              <a:t>art. 23 del Codice appalti D.Lgs 36/2023 e smi</a:t>
            </a:r>
            <a:r>
              <a:rPr lang="it-IT" sz="1600" dirty="0">
                <a:solidFill>
                  <a:srgbClr val="00577C"/>
                </a:solidFill>
                <a:latin typeface="Gill Sans MT" panose="020B0502020104020203" pitchFamily="34" charset="0"/>
              </a:rPr>
              <a:t>)</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In esso sono ricomprese tutte le informazioni necessarie per definire le caratteristiche dell’opera: non solo tutte le indagini e le diagnosi volte a definire le caratteristiche ingegneristiche e di sicurezza, ma anche la </a:t>
            </a:r>
            <a:r>
              <a:rPr lang="it-IT" sz="1600" dirty="0">
                <a:solidFill>
                  <a:srgbClr val="00B050"/>
                </a:solidFill>
                <a:latin typeface="Gill Sans MT" panose="020B0502020104020203" pitchFamily="34" charset="0"/>
              </a:rPr>
              <a:t>relazione sulla sostenibilità dell’opera</a:t>
            </a:r>
            <a:r>
              <a:rPr lang="it-IT" sz="1600" dirty="0">
                <a:solidFill>
                  <a:srgbClr val="00577C"/>
                </a:solidFill>
                <a:latin typeface="Gill Sans MT" panose="020B0502020104020203" pitchFamily="34" charset="0"/>
              </a:rPr>
              <a:t>, ovvero la sua efficienza energetica e il contributo che deve portare ai target di decarbonizzazione.</a:t>
            </a:r>
          </a:p>
          <a:p>
            <a:pPr marL="285750" indent="-285750">
              <a:spcBef>
                <a:spcPts val="600"/>
              </a:spcBef>
              <a:buFont typeface="Arial" panose="020B0604020202090204" pitchFamily="34" charset="0"/>
              <a:buChar char="•"/>
            </a:pPr>
            <a:r>
              <a:rPr lang="it-IT" sz="1600" dirty="0">
                <a:solidFill>
                  <a:srgbClr val="00577C"/>
                </a:solidFill>
                <a:latin typeface="Gill Sans MT" panose="020B0502020104020203" pitchFamily="34" charset="0"/>
              </a:rPr>
              <a:t>Il punto 3.2.4 delle </a:t>
            </a:r>
            <a:r>
              <a:rPr lang="it-IT" sz="1600" dirty="0">
                <a:solidFill>
                  <a:srgbClr val="00B050"/>
                </a:solidFill>
                <a:latin typeface="Gill Sans MT" panose="020B0502020104020203" pitchFamily="34" charset="0"/>
              </a:rPr>
              <a:t>Linee guida sul PFTE </a:t>
            </a:r>
            <a:r>
              <a:rPr lang="it-IT" sz="1600" dirty="0">
                <a:solidFill>
                  <a:srgbClr val="00577C"/>
                </a:solidFill>
                <a:latin typeface="Gill Sans MT" panose="020B0502020104020203" pitchFamily="34" charset="0"/>
              </a:rPr>
              <a:t>(</a:t>
            </a:r>
            <a:r>
              <a:rPr lang="it-IT" sz="1600" i="1" dirty="0">
                <a:solidFill>
                  <a:srgbClr val="00577C"/>
                </a:solidFill>
                <a:latin typeface="Gill Sans MT" panose="020B0502020104020203" pitchFamily="34" charset="0"/>
              </a:rPr>
              <a:t>per la redazione del progetto di fattibilità tecnica ed economica da porre a base dell'affidamento di contratti pubblici di lavori del PNRR e del PNC di cui all’Art. 48, comma 7, del decreto-legge 31 maggio 2021, n. 77, convertito nella legge 29 luglio 2021, n. 108</a:t>
            </a:r>
            <a:r>
              <a:rPr lang="it-IT" sz="1600" dirty="0">
                <a:solidFill>
                  <a:srgbClr val="00577C"/>
                </a:solidFill>
                <a:latin typeface="Gill Sans MT" panose="020B0502020104020203" pitchFamily="34" charset="0"/>
              </a:rPr>
              <a:t>) definisce i contenuti della </a:t>
            </a:r>
            <a:r>
              <a:rPr lang="it-IT" sz="1600" dirty="0">
                <a:solidFill>
                  <a:srgbClr val="00B050"/>
                </a:solidFill>
                <a:latin typeface="Gill Sans MT" panose="020B0502020104020203" pitchFamily="34" charset="0"/>
              </a:rPr>
              <a:t>Relazione di sostenibilità dell’opera</a:t>
            </a:r>
            <a:r>
              <a:rPr lang="it-IT" sz="1600" dirty="0">
                <a:solidFill>
                  <a:srgbClr val="00577C"/>
                </a:solidFill>
                <a:latin typeface="Gill Sans MT" panose="020B0502020104020203" pitchFamily="34" charset="0"/>
              </a:rPr>
              <a:t>.</a:t>
            </a:r>
            <a:endParaRPr lang="it-IT" i="1" dirty="0">
              <a:solidFill>
                <a:srgbClr val="00B050"/>
              </a:solidFill>
              <a:latin typeface="Gill Sans MT" panose="020B0502020104020203" pitchFamily="34" charset="0"/>
            </a:endParaRPr>
          </a:p>
        </p:txBody>
      </p:sp>
      <p:sp>
        <p:nvSpPr>
          <p:cNvPr id="2" name="Rettangolo arrotondato 7">
            <a:extLst>
              <a:ext uri="{FF2B5EF4-FFF2-40B4-BE49-F238E27FC236}">
                <a16:creationId xmlns:a16="http://schemas.microsoft.com/office/drawing/2014/main" id="{F722BD08-D5EE-D188-2FC1-8F26FCD2E0B6}"/>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4165109017"/>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A564E-2DA6-6A1A-D22F-53ABAD53035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782AB09-23CE-5EF7-1E22-4E86C62FA9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A9B364EF-2435-FC3C-BB31-8D0F823DBC20}"/>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93048E80-7F22-5E60-BA66-65C7023FAA08}"/>
              </a:ext>
            </a:extLst>
          </p:cNvPr>
          <p:cNvSpPr txBox="1"/>
          <p:nvPr/>
        </p:nvSpPr>
        <p:spPr>
          <a:xfrm>
            <a:off x="293744" y="1047232"/>
            <a:ext cx="10834037" cy="2077492"/>
          </a:xfrm>
          <a:prstGeom prst="rect">
            <a:avLst/>
          </a:prstGeom>
          <a:noFill/>
        </p:spPr>
        <p:txBody>
          <a:bodyPr wrap="square">
            <a:spAutoFit/>
          </a:bodyPr>
          <a:lstStyle/>
          <a:p>
            <a:pPr>
              <a:spcBef>
                <a:spcPts val="600"/>
              </a:spcBef>
            </a:pPr>
            <a:r>
              <a:rPr lang="it-IT" dirty="0">
                <a:solidFill>
                  <a:srgbClr val="00B050"/>
                </a:solidFill>
                <a:latin typeface="Gill Sans MT" panose="020B0502020104020203" pitchFamily="34" charset="0"/>
              </a:rPr>
              <a:t>ADEMPIMENTI DEI PROGETTISTI E DEI SOGGETTI ATTUATORI</a:t>
            </a:r>
          </a:p>
          <a:p>
            <a:pPr>
              <a:spcBef>
                <a:spcPts val="600"/>
              </a:spcBef>
            </a:pPr>
            <a:r>
              <a:rPr lang="it-IT" sz="1600" dirty="0">
                <a:solidFill>
                  <a:srgbClr val="00577C"/>
                </a:solidFill>
                <a:latin typeface="Gill Sans MT" panose="020B0502020104020203" pitchFamily="34" charset="0"/>
              </a:rPr>
              <a:t>La </a:t>
            </a:r>
            <a:r>
              <a:rPr lang="it-IT" sz="1600" dirty="0">
                <a:solidFill>
                  <a:srgbClr val="00B050"/>
                </a:solidFill>
                <a:latin typeface="Gill Sans MT" panose="020B0502020104020203" pitchFamily="34" charset="0"/>
              </a:rPr>
              <a:t>Relazione di sostenibilità dell'opera</a:t>
            </a:r>
            <a:r>
              <a:rPr lang="it-IT" sz="1600" dirty="0">
                <a:solidFill>
                  <a:srgbClr val="00577C"/>
                </a:solidFill>
                <a:latin typeface="Gill Sans MT" panose="020B0502020104020203" pitchFamily="34" charset="0"/>
              </a:rPr>
              <a:t>, </a:t>
            </a:r>
            <a:r>
              <a:rPr lang="it-IT" sz="1600" u="sng" dirty="0">
                <a:solidFill>
                  <a:srgbClr val="00577C"/>
                </a:solidFill>
                <a:latin typeface="Gill Sans MT" panose="020B0502020104020203" pitchFamily="34" charset="0"/>
              </a:rPr>
              <a:t>declinata nei contenuti in funzione della specifica tipologia di intervento infrastrutturale</a:t>
            </a:r>
            <a:r>
              <a:rPr lang="it-IT" sz="1600" dirty="0">
                <a:solidFill>
                  <a:srgbClr val="00577C"/>
                </a:solidFill>
                <a:latin typeface="Gill Sans MT" panose="020B0502020104020203" pitchFamily="34" charset="0"/>
              </a:rPr>
              <a:t>, deve contenere:</a:t>
            </a:r>
          </a:p>
          <a:p>
            <a:pPr marL="342900" indent="-342900">
              <a:spcBef>
                <a:spcPts val="600"/>
              </a:spcBef>
              <a:buFont typeface="+mj-lt"/>
              <a:buAutoNum type="arabicParenR"/>
            </a:pPr>
            <a:r>
              <a:rPr lang="it-IT" sz="1600" dirty="0">
                <a:solidFill>
                  <a:srgbClr val="00577C"/>
                </a:solidFill>
                <a:latin typeface="Gill Sans MT" panose="020B0502020104020203" pitchFamily="34" charset="0"/>
              </a:rPr>
              <a:t>la descrizione degli obiettivi primari dell'opera in termini di risultato "</a:t>
            </a:r>
            <a:r>
              <a:rPr lang="it-IT" sz="1600" dirty="0" err="1">
                <a:solidFill>
                  <a:srgbClr val="00577C"/>
                </a:solidFill>
                <a:latin typeface="Gill Sans MT" panose="020B0502020104020203" pitchFamily="34" charset="0"/>
              </a:rPr>
              <a:t>outcome</a:t>
            </a:r>
            <a:r>
              <a:rPr lang="it-IT" sz="1600" dirty="0">
                <a:solidFill>
                  <a:srgbClr val="00577C"/>
                </a:solidFill>
                <a:latin typeface="Gill Sans MT" panose="020B0502020104020203" pitchFamily="34" charset="0"/>
              </a:rPr>
              <a:t>" per le comunità e i territori interessati, attraverso la definizione quali e quanti benefici a lungo termine, come crescita, sviluppo e produttività, ne possono realmente scaturire, minimizzando, al contempo, gli impatti negativi;</a:t>
            </a:r>
          </a:p>
          <a:p>
            <a:pPr marL="342900" indent="-342900">
              <a:spcBef>
                <a:spcPts val="600"/>
              </a:spcBef>
              <a:buFont typeface="+mj-lt"/>
              <a:buAutoNum type="arabicParenR"/>
            </a:pPr>
            <a:r>
              <a:rPr lang="it-IT" sz="1600" dirty="0">
                <a:solidFill>
                  <a:srgbClr val="00577C"/>
                </a:solidFill>
                <a:latin typeface="Gill Sans MT" panose="020B0502020104020203" pitchFamily="34" charset="0"/>
              </a:rPr>
              <a:t>l'asseverazione del rispetto del principio di DNSH; </a:t>
            </a:r>
          </a:p>
        </p:txBody>
      </p:sp>
      <p:sp>
        <p:nvSpPr>
          <p:cNvPr id="2" name="Rettangolo arrotondato 7">
            <a:extLst>
              <a:ext uri="{FF2B5EF4-FFF2-40B4-BE49-F238E27FC236}">
                <a16:creationId xmlns:a16="http://schemas.microsoft.com/office/drawing/2014/main" id="{DF6A7BFB-C4D9-3773-B800-878141697027}"/>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pic>
        <p:nvPicPr>
          <p:cNvPr id="7" name="Immagine 6">
            <a:extLst>
              <a:ext uri="{FF2B5EF4-FFF2-40B4-BE49-F238E27FC236}">
                <a16:creationId xmlns:a16="http://schemas.microsoft.com/office/drawing/2014/main" id="{36E56AFE-06D5-06B4-BB7F-62234DA6C059}"/>
              </a:ext>
            </a:extLst>
          </p:cNvPr>
          <p:cNvPicPr>
            <a:picLocks noChangeAspect="1"/>
          </p:cNvPicPr>
          <p:nvPr/>
        </p:nvPicPr>
        <p:blipFill>
          <a:blip r:embed="rId4"/>
          <a:stretch>
            <a:fillRect/>
          </a:stretch>
        </p:blipFill>
        <p:spPr>
          <a:xfrm>
            <a:off x="6395139" y="2771946"/>
            <a:ext cx="4552278" cy="3016318"/>
          </a:xfrm>
          <a:prstGeom prst="rect">
            <a:avLst/>
          </a:prstGeom>
        </p:spPr>
      </p:pic>
      <p:sp>
        <p:nvSpPr>
          <p:cNvPr id="9" name="CasellaDiTesto 8">
            <a:extLst>
              <a:ext uri="{FF2B5EF4-FFF2-40B4-BE49-F238E27FC236}">
                <a16:creationId xmlns:a16="http://schemas.microsoft.com/office/drawing/2014/main" id="{E92DA522-77A9-6A45-5BC0-B7E42EFDE616}"/>
              </a:ext>
            </a:extLst>
          </p:cNvPr>
          <p:cNvSpPr txBox="1"/>
          <p:nvPr/>
        </p:nvSpPr>
        <p:spPr>
          <a:xfrm>
            <a:off x="300817" y="3175823"/>
            <a:ext cx="6094324" cy="3200876"/>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600"/>
              </a:spcBef>
              <a:spcAft>
                <a:spcPts val="0"/>
              </a:spcAft>
              <a:buClrTx/>
              <a:buSzTx/>
              <a:buFont typeface="+mj-lt"/>
              <a:buAutoNum type="arabicParenR" startAt="3"/>
              <a:tabLst/>
              <a:defRPr/>
            </a:pPr>
            <a:r>
              <a:rPr kumimoji="0" lang="it-IT" sz="1600" b="0" i="0" u="none" strike="noStrike" kern="1200" cap="none" spc="0" normalizeH="0" baseline="0" noProof="0" dirty="0">
                <a:ln>
                  <a:noFill/>
                </a:ln>
                <a:solidFill>
                  <a:srgbClr val="00577C"/>
                </a:solidFill>
                <a:effectLst/>
                <a:uLnTx/>
                <a:uFillTx/>
                <a:latin typeface="Gill Sans MT" panose="020B0502020104020203" pitchFamily="34" charset="0"/>
                <a:ea typeface="+mn-ea"/>
                <a:cs typeface="+mn-cs"/>
              </a:rPr>
              <a:t>la verifica degli eventuali contributi significativi ad almeno uno o più dei seguenti obiettivi ambientali, come definiti nell'ambito dei regolamenti DNSH, </a:t>
            </a:r>
            <a:r>
              <a:rPr kumimoji="0" lang="it-IT" sz="1600" b="0" i="0" u="sng" strike="noStrike" kern="1200" cap="none" spc="0" normalizeH="0" baseline="0" noProof="0" dirty="0">
                <a:ln>
                  <a:noFill/>
                </a:ln>
                <a:solidFill>
                  <a:srgbClr val="00577C"/>
                </a:solidFill>
                <a:effectLst/>
                <a:uLnTx/>
                <a:uFillTx/>
                <a:latin typeface="Gill Sans MT" panose="020B0502020104020203" pitchFamily="34" charset="0"/>
                <a:ea typeface="+mn-ea"/>
                <a:cs typeface="+mn-cs"/>
              </a:rPr>
              <a:t>tenendo in conto il ciclo di vita dell'opera;</a:t>
            </a:r>
          </a:p>
          <a:p>
            <a:pPr marL="342900" marR="0" lvl="0" indent="-342900" algn="l" defTabSz="914400" rtl="0" eaLnBrk="1" fontAlgn="auto" latinLnBrk="0" hangingPunct="1">
              <a:lnSpc>
                <a:spcPct val="100000"/>
              </a:lnSpc>
              <a:spcBef>
                <a:spcPts val="600"/>
              </a:spcBef>
              <a:spcAft>
                <a:spcPts val="0"/>
              </a:spcAft>
              <a:buClrTx/>
              <a:buSzTx/>
              <a:buFont typeface="+mj-lt"/>
              <a:buAutoNum type="arabicParenR" startAt="3"/>
              <a:tabLst/>
              <a:defRPr/>
            </a:pPr>
            <a:r>
              <a:rPr kumimoji="0" lang="it-IT" sz="1600" b="0" i="0" strike="noStrike" kern="1200" cap="none" spc="0" normalizeH="0" baseline="0" noProof="0" dirty="0">
                <a:ln>
                  <a:noFill/>
                </a:ln>
                <a:solidFill>
                  <a:srgbClr val="00577C"/>
                </a:solidFill>
                <a:effectLst/>
                <a:uLnTx/>
                <a:uFillTx/>
                <a:latin typeface="Gill Sans MT" panose="020B0502020104020203" pitchFamily="34" charset="0"/>
                <a:ea typeface="+mn-ea"/>
                <a:cs typeface="+mn-cs"/>
              </a:rPr>
              <a:t>una stima della Carbon Footprint dell’opera in relazione al ciclo di vita e il contributo al raggiungimento degli obiettivi climatici;</a:t>
            </a:r>
          </a:p>
          <a:p>
            <a:pPr marL="342900" marR="0" lvl="0" indent="-342900" algn="l" defTabSz="914400" rtl="0" eaLnBrk="1" fontAlgn="auto" latinLnBrk="0" hangingPunct="1">
              <a:lnSpc>
                <a:spcPct val="100000"/>
              </a:lnSpc>
              <a:spcBef>
                <a:spcPts val="600"/>
              </a:spcBef>
              <a:spcAft>
                <a:spcPts val="0"/>
              </a:spcAft>
              <a:buClrTx/>
              <a:buSzTx/>
              <a:buFont typeface="+mj-lt"/>
              <a:buAutoNum type="arabicParenR" startAt="3"/>
              <a:tabLst/>
              <a:defRPr/>
            </a:pPr>
            <a:r>
              <a:rPr kumimoji="0" lang="it-IT" sz="1600" b="0" i="0" strike="noStrike" kern="1200" cap="none" spc="0" normalizeH="0" baseline="0" noProof="0" dirty="0">
                <a:ln>
                  <a:noFill/>
                </a:ln>
                <a:solidFill>
                  <a:srgbClr val="00577C"/>
                </a:solidFill>
                <a:effectLst/>
                <a:uLnTx/>
                <a:uFillTx/>
                <a:latin typeface="Gill Sans MT" panose="020B0502020104020203" pitchFamily="34" charset="0"/>
                <a:ea typeface="+mn-ea"/>
                <a:cs typeface="+mn-cs"/>
              </a:rPr>
              <a:t>una stima della valutazione del ciclo di vita dell’opera in ottica di economia circolare, seguendo le metodologie e standard internazionali (Life </a:t>
            </a:r>
            <a:r>
              <a:rPr kumimoji="0" lang="it-IT" sz="1600" b="0" i="0" strike="noStrike" kern="1200" cap="none" spc="0" normalizeH="0" baseline="0" noProof="0" dirty="0" err="1">
                <a:ln>
                  <a:noFill/>
                </a:ln>
                <a:solidFill>
                  <a:srgbClr val="00577C"/>
                </a:solidFill>
                <a:effectLst/>
                <a:uLnTx/>
                <a:uFillTx/>
                <a:latin typeface="Gill Sans MT" panose="020B0502020104020203" pitchFamily="34" charset="0"/>
                <a:ea typeface="+mn-ea"/>
                <a:cs typeface="+mn-cs"/>
              </a:rPr>
              <a:t>Cycle</a:t>
            </a:r>
            <a:r>
              <a:rPr kumimoji="0" lang="it-IT" sz="1600" b="0" i="0" strike="noStrike" kern="1200" cap="none" spc="0" normalizeH="0" baseline="0" noProof="0" dirty="0">
                <a:ln>
                  <a:noFill/>
                </a:ln>
                <a:solidFill>
                  <a:srgbClr val="00577C"/>
                </a:solidFill>
                <a:effectLst/>
                <a:uLnTx/>
                <a:uFillTx/>
                <a:latin typeface="Gill Sans MT" panose="020B0502020104020203" pitchFamily="34" charset="0"/>
                <a:ea typeface="+mn-ea"/>
                <a:cs typeface="+mn-cs"/>
              </a:rPr>
              <a:t> Assessment – LCA), con particolare riferimento alla definizione e all’utilizzo dei materiali da costruzione ovvero dell’identificazione dei processi che favoriscono il riutilizzo di materia prima e seconda riducendo gli impatti in termini di rifiuti generati;</a:t>
            </a:r>
          </a:p>
        </p:txBody>
      </p:sp>
    </p:spTree>
    <p:extLst>
      <p:ext uri="{BB962C8B-B14F-4D97-AF65-F5344CB8AC3E}">
        <p14:creationId xmlns:p14="http://schemas.microsoft.com/office/powerpoint/2010/main" val="3656070669"/>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E0E7E-F9DA-0389-810A-8EAC3EC8B8A7}"/>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44BBC85E-E91B-BB8D-A05E-7B63273AC6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9811" y="6221934"/>
            <a:ext cx="4591508" cy="541563"/>
          </a:xfrm>
          <a:prstGeom prst="rect">
            <a:avLst/>
          </a:prstGeom>
        </p:spPr>
      </p:pic>
      <p:sp>
        <p:nvSpPr>
          <p:cNvPr id="3" name="Rettangolo 2">
            <a:extLst>
              <a:ext uri="{FF2B5EF4-FFF2-40B4-BE49-F238E27FC236}">
                <a16:creationId xmlns:a16="http://schemas.microsoft.com/office/drawing/2014/main" id="{8D52A89F-26EB-2FA8-478F-853BF63F5F82}"/>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01F30538-D872-F220-1871-1964371287E8}"/>
              </a:ext>
            </a:extLst>
          </p:cNvPr>
          <p:cNvSpPr txBox="1"/>
          <p:nvPr/>
        </p:nvSpPr>
        <p:spPr>
          <a:xfrm>
            <a:off x="293745" y="996133"/>
            <a:ext cx="10834037" cy="5262979"/>
          </a:xfrm>
          <a:prstGeom prst="rect">
            <a:avLst/>
          </a:prstGeom>
          <a:noFill/>
        </p:spPr>
        <p:txBody>
          <a:bodyPr wrap="square">
            <a:spAutoFit/>
          </a:bodyPr>
          <a:lstStyle/>
          <a:p>
            <a:pPr>
              <a:spcBef>
                <a:spcPts val="600"/>
              </a:spcBef>
            </a:pPr>
            <a:r>
              <a:rPr lang="it-IT" dirty="0">
                <a:solidFill>
                  <a:srgbClr val="00B050"/>
                </a:solidFill>
                <a:latin typeface="Gill Sans MT" panose="020B0502020104020203" pitchFamily="34" charset="0"/>
              </a:rPr>
              <a:t>ADEMPIMENTI DEI PROGETTISTI E DEI SOGGETTI ATTUATORI</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in ogni caso, l’analisi del consumo complessivo di energia con l’indicazione delle fonti per il soddisfacimento del bisogno energetico, anche con riferimento a criteri di progettazione bioclimatica </a:t>
            </a:r>
            <a:r>
              <a:rPr lang="it-IT" sz="1600" dirty="0">
                <a:solidFill>
                  <a:srgbClr val="00B050"/>
                </a:solidFill>
                <a:latin typeface="Gill Sans MT" panose="020B0502020104020203" pitchFamily="34" charset="0"/>
              </a:rPr>
              <a:t>(</a:t>
            </a:r>
            <a:r>
              <a:rPr lang="it-IT" sz="1600" i="1" dirty="0">
                <a:solidFill>
                  <a:srgbClr val="00B050"/>
                </a:solidFill>
                <a:latin typeface="Gill Sans MT" panose="020B0502020104020203" pitchFamily="34" charset="0"/>
              </a:rPr>
              <a:t>ove prevista</a:t>
            </a:r>
            <a:r>
              <a:rPr lang="it-IT" sz="1600" dirty="0">
                <a:solidFill>
                  <a:srgbClr val="00B050"/>
                </a:solidFill>
                <a:latin typeface="Gill Sans MT" panose="020B0502020104020203" pitchFamily="34" charset="0"/>
              </a:rPr>
              <a:t>)</a:t>
            </a:r>
            <a:r>
              <a:rPr lang="it-IT" sz="1600" dirty="0">
                <a:solidFill>
                  <a:srgbClr val="00577C"/>
                </a:solidFill>
                <a:latin typeface="Gill Sans MT" panose="020B0502020104020203" pitchFamily="34" charset="0"/>
              </a:rPr>
              <a:t>;</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la definizione delle misure per ridurre le quantità degli approvvigionamenti esterni (riutilizzo interno all’opera) e delle opzioni di modalità di trasporto più sostenibili dei materiali verso/dal sito di produzione al cantiere;</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una stima degli impatti socio-economici dell’opera, con specifico riferimento alla promozione dell’inclusione sociale, la riduzione delle disuguaglianze e dei divari territoriali nonché il miglioramento della qualità della vita dei cittadini </a:t>
            </a:r>
            <a:r>
              <a:rPr lang="it-IT" sz="1600" dirty="0">
                <a:solidFill>
                  <a:srgbClr val="00B050"/>
                </a:solidFill>
                <a:latin typeface="Gill Sans MT" panose="020B0502020104020203" pitchFamily="34" charset="0"/>
              </a:rPr>
              <a:t>(</a:t>
            </a:r>
            <a:r>
              <a:rPr lang="it-IT" sz="1600" i="1" dirty="0">
                <a:solidFill>
                  <a:srgbClr val="00B050"/>
                </a:solidFill>
                <a:latin typeface="Gill Sans MT" panose="020B0502020104020203" pitchFamily="34" charset="0"/>
              </a:rPr>
              <a:t>ove pertinente</a:t>
            </a:r>
            <a:r>
              <a:rPr lang="it-IT" sz="1600" dirty="0">
                <a:solidFill>
                  <a:srgbClr val="00B050"/>
                </a:solidFill>
                <a:latin typeface="Gill Sans MT" panose="020B0502020104020203" pitchFamily="34" charset="0"/>
              </a:rPr>
              <a:t>)</a:t>
            </a:r>
            <a:r>
              <a:rPr lang="it-IT" sz="1600" dirty="0">
                <a:solidFill>
                  <a:srgbClr val="00577C"/>
                </a:solidFill>
                <a:latin typeface="Gill Sans MT" panose="020B0502020104020203" pitchFamily="34" charset="0"/>
              </a:rPr>
              <a:t>;</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l’individuazione delle misure di tutela del lavoro dignitoso, in relazione all’intera filiera societaria dell’appalto (</a:t>
            </a:r>
            <a:r>
              <a:rPr lang="it-IT" sz="1600" i="1" dirty="0">
                <a:solidFill>
                  <a:srgbClr val="00577C"/>
                </a:solidFill>
                <a:latin typeface="Gill Sans MT" panose="020B0502020104020203" pitchFamily="34" charset="0"/>
              </a:rPr>
              <a:t>subappalto</a:t>
            </a:r>
            <a:r>
              <a:rPr lang="it-IT" sz="1600" dirty="0">
                <a:solidFill>
                  <a:srgbClr val="00577C"/>
                </a:solidFill>
                <a:latin typeface="Gill Sans MT" panose="020B0502020104020203" pitchFamily="34" charset="0"/>
              </a:rPr>
              <a:t>); l’indicazione dei contratti collettivi nazionali e territoriali di settore stipulati dalle associazioni dei datori e dei prestatori di lavoro comparativamente più rappresentative sul piano nazionale di riferimento per le lavorazioni dell’opera;</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l’utilizzo di soluzioni tecnologiche innovative, ivi incluse applicazioni di sensoristica per l’uso di sistemi predittivi (soprattutto con riferimento ai parametri ambientali);</a:t>
            </a:r>
          </a:p>
          <a:p>
            <a:pPr marL="342900" indent="-342900">
              <a:spcBef>
                <a:spcPts val="600"/>
              </a:spcBef>
              <a:buFont typeface="+mj-lt"/>
              <a:buAutoNum type="arabicParenR" startAt="6"/>
            </a:pPr>
            <a:r>
              <a:rPr lang="it-IT" sz="1600" dirty="0">
                <a:solidFill>
                  <a:srgbClr val="00577C"/>
                </a:solidFill>
                <a:latin typeface="Gill Sans MT" panose="020B0502020104020203" pitchFamily="34" charset="0"/>
              </a:rPr>
              <a:t>l’</a:t>
            </a:r>
            <a:r>
              <a:rPr lang="it-IT" sz="1600" dirty="0">
                <a:solidFill>
                  <a:srgbClr val="00B050"/>
                </a:solidFill>
                <a:latin typeface="Gill Sans MT" panose="020B0502020104020203" pitchFamily="34" charset="0"/>
              </a:rPr>
              <a:t>analisi di resilienza</a:t>
            </a:r>
            <a:r>
              <a:rPr lang="it-IT" sz="1600" dirty="0">
                <a:solidFill>
                  <a:srgbClr val="00577C"/>
                </a:solidFill>
                <a:latin typeface="Gill Sans MT" panose="020B0502020104020203" pitchFamily="34" charset="0"/>
              </a:rPr>
              <a:t>, ovvero la capacità dell’infrastruttura di resistere e adattarsi con relativa tempestività alle mutevoli condizioni che si possono verificare sia a breve che a lungo termine a causa dei cambiamenti climatici, economici e sociali. Dovranno essere considerati preventivamente tutti i possibili rischi con la probabilità con cui possono manifestarsi con particolare riferimento a quelli ambientali e climatici ma anche quelli sociali ed economici, permettendo così di adottare la soluzione meno vulnerabile per garantire un aumento della vita utile e un maggior soddisfacimento delle future esigenze delle comunità coinvolte </a:t>
            </a:r>
            <a:r>
              <a:rPr lang="it-IT" sz="1600" dirty="0">
                <a:solidFill>
                  <a:srgbClr val="00B050"/>
                </a:solidFill>
                <a:latin typeface="Gill Sans MT" panose="020B0502020104020203" pitchFamily="34" charset="0"/>
              </a:rPr>
              <a:t>(</a:t>
            </a:r>
            <a:r>
              <a:rPr lang="it-IT" sz="1600" i="1" dirty="0">
                <a:solidFill>
                  <a:srgbClr val="00B050"/>
                </a:solidFill>
                <a:latin typeface="Gill Sans MT" panose="020B0502020104020203" pitchFamily="34" charset="0"/>
              </a:rPr>
              <a:t>ove pertinenti)</a:t>
            </a:r>
            <a:r>
              <a:rPr lang="it-IT" sz="1600" dirty="0">
                <a:solidFill>
                  <a:srgbClr val="00577C"/>
                </a:solidFill>
                <a:latin typeface="Gill Sans MT" panose="020B0502020104020203" pitchFamily="34" charset="0"/>
              </a:rPr>
              <a:t>. </a:t>
            </a:r>
          </a:p>
        </p:txBody>
      </p:sp>
      <p:sp>
        <p:nvSpPr>
          <p:cNvPr id="2" name="Rettangolo arrotondato 7">
            <a:extLst>
              <a:ext uri="{FF2B5EF4-FFF2-40B4-BE49-F238E27FC236}">
                <a16:creationId xmlns:a16="http://schemas.microsoft.com/office/drawing/2014/main" id="{97CE41B2-B9AE-AC49-E481-F6C169A969B0}"/>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3181764785"/>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F1E6F-3B37-8CF5-F179-E36DC6B4BEC7}"/>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CAA358A5-1F5A-8C31-8DFD-DA00E3F825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9811" y="6221934"/>
            <a:ext cx="4591508" cy="541563"/>
          </a:xfrm>
          <a:prstGeom prst="rect">
            <a:avLst/>
          </a:prstGeom>
        </p:spPr>
      </p:pic>
      <p:sp>
        <p:nvSpPr>
          <p:cNvPr id="3" name="Rettangolo 2">
            <a:extLst>
              <a:ext uri="{FF2B5EF4-FFF2-40B4-BE49-F238E27FC236}">
                <a16:creationId xmlns:a16="http://schemas.microsoft.com/office/drawing/2014/main" id="{0959E13D-AD11-7839-219A-A3F855E8F27C}"/>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10" name="CasellaDiTesto 9">
            <a:extLst>
              <a:ext uri="{FF2B5EF4-FFF2-40B4-BE49-F238E27FC236}">
                <a16:creationId xmlns:a16="http://schemas.microsoft.com/office/drawing/2014/main" id="{B740D28D-D7BC-5A8A-1ED7-36FB2F375FF3}"/>
              </a:ext>
            </a:extLst>
          </p:cNvPr>
          <p:cNvSpPr txBox="1"/>
          <p:nvPr/>
        </p:nvSpPr>
        <p:spPr>
          <a:xfrm>
            <a:off x="293745" y="996133"/>
            <a:ext cx="10834037" cy="1554272"/>
          </a:xfrm>
          <a:prstGeom prst="rect">
            <a:avLst/>
          </a:prstGeom>
          <a:noFill/>
        </p:spPr>
        <p:txBody>
          <a:bodyPr wrap="square">
            <a:spAutoFit/>
          </a:bodyPr>
          <a:lstStyle/>
          <a:p>
            <a:pPr>
              <a:spcBef>
                <a:spcPts val="600"/>
              </a:spcBef>
            </a:pPr>
            <a:r>
              <a:rPr lang="it-IT" dirty="0">
                <a:solidFill>
                  <a:srgbClr val="00B050"/>
                </a:solidFill>
                <a:latin typeface="Gill Sans MT" panose="020B0502020104020203" pitchFamily="34" charset="0"/>
              </a:rPr>
              <a:t>ADEMPIMENTI DEI PROGETTISTI E DEI SOGGETTI ATTUATORI</a:t>
            </a:r>
          </a:p>
          <a:p>
            <a:pPr>
              <a:spcBef>
                <a:spcPts val="600"/>
              </a:spcBef>
            </a:pPr>
            <a:r>
              <a:rPr lang="it-IT" dirty="0">
                <a:solidFill>
                  <a:srgbClr val="00577C"/>
                </a:solidFill>
                <a:latin typeface="Gill Sans MT" panose="020B0502020104020203" pitchFamily="34" charset="0"/>
              </a:rPr>
              <a:t>Il Soggetto Attuatore avrà il compito, in sede di validazione del PFTE, di valutare anche la Relazione di sostenibilità dell’opera nell’ottica di recepire le istanze dei principali portatori di interessi (“stakeholder”) alla luce dei modelli e strumenti di coinvolgimento dei portatori d’interesse da utilizzare nella fase di progettazione, autorizzazione e realizzazione dell’opera, in coerenza con le risultanze del dibattito pubblico.</a:t>
            </a:r>
          </a:p>
        </p:txBody>
      </p:sp>
      <p:sp>
        <p:nvSpPr>
          <p:cNvPr id="2" name="Rettangolo arrotondato 7">
            <a:extLst>
              <a:ext uri="{FF2B5EF4-FFF2-40B4-BE49-F238E27FC236}">
                <a16:creationId xmlns:a16="http://schemas.microsoft.com/office/drawing/2014/main" id="{9AEA7B77-8B5F-12A0-3642-79C81FAD69A5}"/>
              </a:ext>
            </a:extLst>
          </p:cNvPr>
          <p:cNvSpPr/>
          <p:nvPr/>
        </p:nvSpPr>
        <p:spPr>
          <a:xfrm>
            <a:off x="293745" y="213778"/>
            <a:ext cx="10834037" cy="782355"/>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600" b="1" dirty="0">
                <a:solidFill>
                  <a:srgbClr val="0070C0"/>
                </a:solidFill>
                <a:latin typeface="Gill Sans MT" panose="020B0502020104020203" pitchFamily="34" charset="0"/>
              </a:rPr>
              <a:t>Orientamenti, tecnici per infrastrutture a prova di clima nel periodo 2021-2027</a:t>
            </a:r>
          </a:p>
        </p:txBody>
      </p:sp>
    </p:spTree>
    <p:extLst>
      <p:ext uri="{BB962C8B-B14F-4D97-AF65-F5344CB8AC3E}">
        <p14:creationId xmlns:p14="http://schemas.microsoft.com/office/powerpoint/2010/main" val="3993345336"/>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6EAD5-4914-0E8D-4288-4C94F5ACDD5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21D31D3E-1CEF-82A1-7BF8-4775A9C625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AC7F672E-A91C-8A9E-B45E-9D15372EC89E}"/>
              </a:ext>
            </a:extLst>
          </p:cNvPr>
          <p:cNvSpPr/>
          <p:nvPr/>
        </p:nvSpPr>
        <p:spPr>
          <a:xfrm>
            <a:off x="392263" y="1229737"/>
            <a:ext cx="11407474" cy="446276"/>
          </a:xfrm>
          <a:prstGeom prst="rect">
            <a:avLst/>
          </a:prstGeom>
        </p:spPr>
        <p:txBody>
          <a:bodyPr wrap="square">
            <a:spAutoFit/>
          </a:bodyPr>
          <a:lstStyle/>
          <a:p>
            <a:pPr algn="just">
              <a:spcBef>
                <a:spcPts val="600"/>
              </a:spcBef>
            </a:pPr>
            <a:endParaRPr lang="it-IT" sz="2300" dirty="0">
              <a:solidFill>
                <a:schemeClr val="accent1">
                  <a:lumMod val="50000"/>
                </a:schemeClr>
              </a:solidFill>
              <a:latin typeface="Gill Sans MT" panose="020B0502020104020203" pitchFamily="34" charset="0"/>
            </a:endParaRPr>
          </a:p>
        </p:txBody>
      </p:sp>
      <p:sp>
        <p:nvSpPr>
          <p:cNvPr id="6" name="Rettangolo arrotondato 7">
            <a:extLst>
              <a:ext uri="{FF2B5EF4-FFF2-40B4-BE49-F238E27FC236}">
                <a16:creationId xmlns:a16="http://schemas.microsoft.com/office/drawing/2014/main" id="{EAE49B7E-5A40-C0D5-7862-C1EC7DFECF2F}"/>
              </a:ext>
            </a:extLst>
          </p:cNvPr>
          <p:cNvSpPr/>
          <p:nvPr/>
        </p:nvSpPr>
        <p:spPr>
          <a:xfrm>
            <a:off x="293745" y="213779"/>
            <a:ext cx="10834037" cy="592074"/>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200" b="1" dirty="0" err="1">
                <a:solidFill>
                  <a:srgbClr val="0070C0"/>
                </a:solidFill>
                <a:latin typeface="Gill Sans MT" panose="020B0502020104020203" pitchFamily="34" charset="0"/>
              </a:rPr>
              <a:t>Climate</a:t>
            </a:r>
            <a:r>
              <a:rPr lang="it-IT" sz="3200" b="1" dirty="0">
                <a:solidFill>
                  <a:srgbClr val="0070C0"/>
                </a:solidFill>
                <a:latin typeface="Gill Sans MT" panose="020B0502020104020203" pitchFamily="34" charset="0"/>
              </a:rPr>
              <a:t> </a:t>
            </a:r>
            <a:r>
              <a:rPr lang="it-IT" sz="3200" b="1" dirty="0" err="1">
                <a:solidFill>
                  <a:srgbClr val="0070C0"/>
                </a:solidFill>
                <a:latin typeface="Gill Sans MT" panose="020B0502020104020203" pitchFamily="34" charset="0"/>
              </a:rPr>
              <a:t>proofing</a:t>
            </a:r>
            <a:r>
              <a:rPr lang="it-IT" sz="3200" b="1" dirty="0">
                <a:solidFill>
                  <a:srgbClr val="0070C0"/>
                </a:solidFill>
                <a:latin typeface="Gill Sans MT" panose="020B0502020104020203" pitchFamily="34" charset="0"/>
              </a:rPr>
              <a:t>  – Riferimenti documentali</a:t>
            </a:r>
          </a:p>
        </p:txBody>
      </p:sp>
      <p:sp>
        <p:nvSpPr>
          <p:cNvPr id="10" name="CasellaDiTesto 9">
            <a:extLst>
              <a:ext uri="{FF2B5EF4-FFF2-40B4-BE49-F238E27FC236}">
                <a16:creationId xmlns:a16="http://schemas.microsoft.com/office/drawing/2014/main" id="{68C4A65D-DA7E-416E-FFB6-CECC6E605C89}"/>
              </a:ext>
            </a:extLst>
          </p:cNvPr>
          <p:cNvSpPr txBox="1"/>
          <p:nvPr/>
        </p:nvSpPr>
        <p:spPr>
          <a:xfrm>
            <a:off x="334316" y="1228398"/>
            <a:ext cx="10834037" cy="3339376"/>
          </a:xfrm>
          <a:prstGeom prst="rect">
            <a:avLst/>
          </a:prstGeom>
          <a:noFill/>
        </p:spPr>
        <p:txBody>
          <a:bodyPr wrap="square">
            <a:spAutoFit/>
          </a:bodyPr>
          <a:lstStyle/>
          <a:p>
            <a:r>
              <a:rPr lang="it-IT" sz="1600" b="1" i="0" u="none" strike="noStrike" dirty="0" err="1">
                <a:solidFill>
                  <a:srgbClr val="00577C"/>
                </a:solidFill>
                <a:effectLst/>
                <a:latin typeface="Gill Sans MT" panose="020B0502020104020203" pitchFamily="34" charset="0"/>
                <a:hlinkClick r:id="rId4" action="ppaction://hlinkfile"/>
              </a:rPr>
              <a:t>DPCoe</a:t>
            </a:r>
            <a:r>
              <a:rPr lang="it-IT" sz="1600" b="1" i="0" u="none" strike="noStrike" dirty="0">
                <a:solidFill>
                  <a:srgbClr val="00577C"/>
                </a:solidFill>
                <a:effectLst/>
                <a:latin typeface="Gill Sans MT" panose="020B0502020104020203" pitchFamily="34" charset="0"/>
                <a:hlinkClick r:id="rId4" action="ppaction://hlinkfile"/>
              </a:rPr>
              <a:t> - MASE – JASPERS 6 ottobre 2023</a:t>
            </a:r>
            <a:r>
              <a:rPr lang="it-IT" sz="1600" b="1" i="0" strike="noStrike" dirty="0">
                <a:solidFill>
                  <a:srgbClr val="00577C"/>
                </a:solidFill>
                <a:effectLst/>
                <a:latin typeface="Gill Sans MT" panose="020B0502020104020203" pitchFamily="34" charset="0"/>
                <a:hlinkClick r:id="rId4" action="ppaction://hlinkfile"/>
              </a:rPr>
              <a:t> </a:t>
            </a:r>
            <a:r>
              <a:rPr lang="it-IT" sz="1600" i="0" strike="noStrike" dirty="0">
                <a:solidFill>
                  <a:srgbClr val="00577C"/>
                </a:solidFill>
                <a:effectLst/>
                <a:latin typeface="Gill Sans MT" panose="020B0502020104020203" pitchFamily="34" charset="0"/>
              </a:rPr>
              <a:t>- </a:t>
            </a:r>
            <a:r>
              <a:rPr lang="it-IT" sz="1600" dirty="0">
                <a:solidFill>
                  <a:srgbClr val="00577C"/>
                </a:solidFill>
                <a:latin typeface="Gill Sans MT" panose="020B0502020104020203" pitchFamily="34" charset="0"/>
              </a:rPr>
              <a:t>Indirizzi per la verifica climatica dei progetti infrastrutturali in Italia per il periodo 2021-2027</a:t>
            </a:r>
          </a:p>
          <a:p>
            <a:pPr>
              <a:spcBef>
                <a:spcPts val="1200"/>
              </a:spcBef>
            </a:pPr>
            <a:r>
              <a:rPr lang="it-IT" sz="1600" b="1" i="0" u="none" strike="noStrike" dirty="0" err="1">
                <a:solidFill>
                  <a:srgbClr val="00577C"/>
                </a:solidFill>
                <a:effectLst/>
                <a:latin typeface="Gill Sans MT" panose="020B0502020104020203" pitchFamily="34" charset="0"/>
                <a:hlinkClick r:id="rId5" action="ppaction://hlinkfile"/>
              </a:rPr>
              <a:t>DPCoe</a:t>
            </a:r>
            <a:r>
              <a:rPr lang="it-IT" sz="1600" b="1" i="0" u="none" strike="noStrike" dirty="0">
                <a:solidFill>
                  <a:srgbClr val="00577C"/>
                </a:solidFill>
                <a:effectLst/>
                <a:latin typeface="Gill Sans MT" panose="020B0502020104020203" pitchFamily="34" charset="0"/>
                <a:hlinkClick r:id="rId5" action="ppaction://hlinkfile"/>
              </a:rPr>
              <a:t> - MASE – JASPERS 6 ottobre 2023 - Allegato </a:t>
            </a:r>
            <a:r>
              <a:rPr lang="it-IT" sz="1600" i="0" u="none" strike="noStrike" dirty="0">
                <a:solidFill>
                  <a:srgbClr val="00577C"/>
                </a:solidFill>
                <a:effectLst/>
                <a:latin typeface="Gill Sans MT" panose="020B0502020104020203" pitchFamily="34" charset="0"/>
              </a:rPr>
              <a:t>- Ambito di applicazione della verifica climatica per settore di intervento (ex Allegato I RDC 2021-2027)</a:t>
            </a:r>
          </a:p>
          <a:p>
            <a:pPr>
              <a:spcBef>
                <a:spcPts val="1200"/>
              </a:spcBef>
            </a:pPr>
            <a:r>
              <a:rPr lang="it-IT" sz="1600" b="1" dirty="0">
                <a:solidFill>
                  <a:srgbClr val="00577C"/>
                </a:solidFill>
                <a:latin typeface="Gill Sans MT" panose="020B0502020104020203" pitchFamily="34" charset="0"/>
                <a:hlinkClick r:id="rId6" action="ppaction://hlinkfile"/>
              </a:rPr>
              <a:t>JASPER 20 Sessione 1 20/09/2024 </a:t>
            </a:r>
            <a:r>
              <a:rPr lang="it-IT" sz="1600" dirty="0">
                <a:solidFill>
                  <a:srgbClr val="00577C"/>
                </a:solidFill>
                <a:latin typeface="Gill Sans MT" panose="020B0502020104020203" pitchFamily="34" charset="0"/>
              </a:rPr>
              <a:t>- Verifica climatica degli investimenti infrastrutturali nei programmi 2021-27 in Italia (con esempi operativi)</a:t>
            </a:r>
          </a:p>
          <a:p>
            <a:pPr>
              <a:spcBef>
                <a:spcPts val="1200"/>
              </a:spcBef>
            </a:pPr>
            <a:r>
              <a:rPr lang="it-IT" sz="1600" b="1" dirty="0">
                <a:solidFill>
                  <a:srgbClr val="00577C"/>
                </a:solidFill>
                <a:latin typeface="Gill Sans MT" panose="020B0502020104020203" pitchFamily="34" charset="0"/>
                <a:hlinkClick r:id="rId7" action="ppaction://hlinkfile">
                  <a:extLst>
                    <a:ext uri="{A12FA001-AC4F-418D-AE19-62706E023703}">
                      <ahyp:hlinkClr xmlns:ahyp="http://schemas.microsoft.com/office/drawing/2018/hyperlinkcolor" val="tx"/>
                    </a:ext>
                  </a:extLst>
                </a:hlinkClick>
              </a:rPr>
              <a:t>MIMS Linee guida sul PFTE </a:t>
            </a:r>
            <a:r>
              <a:rPr lang="it-IT" sz="1600" dirty="0">
                <a:solidFill>
                  <a:srgbClr val="00577C"/>
                </a:solidFill>
                <a:latin typeface="Gill Sans MT" panose="020B0502020104020203" pitchFamily="34" charset="0"/>
              </a:rPr>
              <a:t>- per la redazione del progetto di fattibilità tecnica ed economica da porre a base dell'affidamento di contratti pubblici di lavori del PNRR e del PNC di cui all’Art. 48, comma 7, del decreto-legge 31 maggio 2021, n. 77, convertito nella legge 29 luglio 2021, n. 108) </a:t>
            </a:r>
            <a:endParaRPr lang="it-IT" sz="1600" dirty="0">
              <a:solidFill>
                <a:srgbClr val="00577C"/>
              </a:solidFill>
              <a:latin typeface="Gill Sans MT" panose="020B0502020104020203" pitchFamily="34" charset="0"/>
              <a:hlinkClick r:id="rId8" action="ppaction://hlinkfile">
                <a:extLst>
                  <a:ext uri="{A12FA001-AC4F-418D-AE19-62706E023703}">
                    <ahyp:hlinkClr xmlns:ahyp="http://schemas.microsoft.com/office/drawing/2018/hyperlinkcolor" val="tx"/>
                  </a:ext>
                </a:extLst>
              </a:hlinkClick>
            </a:endParaRPr>
          </a:p>
          <a:p>
            <a:pPr algn="l">
              <a:spcBef>
                <a:spcPts val="600"/>
              </a:spcBef>
              <a:buNone/>
            </a:pPr>
            <a:endParaRPr lang="it-IT" sz="1600" b="0" i="0" dirty="0">
              <a:solidFill>
                <a:srgbClr val="777777"/>
              </a:solidFill>
              <a:effectLst/>
              <a:latin typeface="Gill Sans MT" panose="020B0502020104020203" pitchFamily="34" charset="0"/>
            </a:endParaRPr>
          </a:p>
          <a:p>
            <a:pPr algn="l">
              <a:spcAft>
                <a:spcPts val="1800"/>
              </a:spcAft>
            </a:pPr>
            <a:r>
              <a:rPr lang="it-IT" sz="1600" b="0" i="0" dirty="0">
                <a:solidFill>
                  <a:srgbClr val="777777"/>
                </a:solidFill>
                <a:effectLst/>
                <a:latin typeface="Gill Sans MT" panose="020B0502020104020203" pitchFamily="34" charset="0"/>
              </a:rPr>
              <a:t> </a:t>
            </a:r>
          </a:p>
        </p:txBody>
      </p:sp>
    </p:spTree>
    <p:extLst>
      <p:ext uri="{BB962C8B-B14F-4D97-AF65-F5344CB8AC3E}">
        <p14:creationId xmlns:p14="http://schemas.microsoft.com/office/powerpoint/2010/main" val="3779814750"/>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979FD-BAB3-2982-C34F-FD8F79E07328}"/>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2DAEB657-E726-28F5-F7BC-CA8F0836250B}"/>
              </a:ext>
            </a:extLst>
          </p:cNvPr>
          <p:cNvGrpSpPr/>
          <p:nvPr/>
        </p:nvGrpSpPr>
        <p:grpSpPr>
          <a:xfrm>
            <a:off x="0" y="-145278"/>
            <a:ext cx="12192000" cy="5929904"/>
            <a:chOff x="0" y="0"/>
            <a:chExt cx="4819761" cy="2709333"/>
          </a:xfrm>
        </p:grpSpPr>
        <p:sp>
          <p:nvSpPr>
            <p:cNvPr id="13" name="Freeform 3">
              <a:extLst>
                <a:ext uri="{FF2B5EF4-FFF2-40B4-BE49-F238E27FC236}">
                  <a16:creationId xmlns:a16="http://schemas.microsoft.com/office/drawing/2014/main" id="{E2B76660-8F8A-EF42-1282-8D2697EF65E0}"/>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18869424-1D93-15F5-0EB8-CAD90A13DB1A}"/>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60DBE5BB-696C-BCEA-A649-0A9CA04C69C9}"/>
              </a:ext>
            </a:extLst>
          </p:cNvPr>
          <p:cNvPicPr>
            <a:picLocks noChangeAspect="1"/>
          </p:cNvPicPr>
          <p:nvPr/>
        </p:nvPicPr>
        <p:blipFill>
          <a:blip r:embed="rId3"/>
          <a:stretch>
            <a:fillRect/>
          </a:stretch>
        </p:blipFill>
        <p:spPr>
          <a:xfrm>
            <a:off x="9485971" y="904468"/>
            <a:ext cx="1479032" cy="1814424"/>
          </a:xfrm>
          <a:prstGeom prst="rect">
            <a:avLst/>
          </a:prstGeom>
          <a:ln w="12700">
            <a:miter lim="400000"/>
          </a:ln>
        </p:spPr>
      </p:pic>
      <p:pic>
        <p:nvPicPr>
          <p:cNvPr id="4" name="Immagine 3">
            <a:extLst>
              <a:ext uri="{FF2B5EF4-FFF2-40B4-BE49-F238E27FC236}">
                <a16:creationId xmlns:a16="http://schemas.microsoft.com/office/drawing/2014/main" id="{D5462459-1440-E7C8-DA79-5A9D3F4352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pic>
        <p:nvPicPr>
          <p:cNvPr id="158" name="Immagine" descr="Immagine">
            <a:extLst>
              <a:ext uri="{FF2B5EF4-FFF2-40B4-BE49-F238E27FC236}">
                <a16:creationId xmlns:a16="http://schemas.microsoft.com/office/drawing/2014/main" id="{878D99C8-49CF-85C7-3317-D5FC010EF3C6}"/>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315505070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6253D-A063-DC19-44DB-7765FFC4012A}"/>
            </a:ext>
          </a:extLst>
        </p:cNvPr>
        <p:cNvGrpSpPr/>
        <p:nvPr/>
      </p:nvGrpSpPr>
      <p:grpSpPr>
        <a:xfrm>
          <a:off x="0" y="0"/>
          <a:ext cx="0" cy="0"/>
          <a:chOff x="0" y="0"/>
          <a:chExt cx="0" cy="0"/>
        </a:xfrm>
      </p:grpSpPr>
      <p:grpSp>
        <p:nvGrpSpPr>
          <p:cNvPr id="12" name="Group 2">
            <a:extLst>
              <a:ext uri="{FF2B5EF4-FFF2-40B4-BE49-F238E27FC236}">
                <a16:creationId xmlns:a16="http://schemas.microsoft.com/office/drawing/2014/main" id="{B1F278F5-BE9D-6ABD-E31A-AF43EA5F1699}"/>
              </a:ext>
            </a:extLst>
          </p:cNvPr>
          <p:cNvGrpSpPr/>
          <p:nvPr/>
        </p:nvGrpSpPr>
        <p:grpSpPr>
          <a:xfrm>
            <a:off x="0" y="0"/>
            <a:ext cx="12192000" cy="5929904"/>
            <a:chOff x="0" y="0"/>
            <a:chExt cx="4819761" cy="2709333"/>
          </a:xfrm>
        </p:grpSpPr>
        <p:sp>
          <p:nvSpPr>
            <p:cNvPr id="13" name="Freeform 3">
              <a:extLst>
                <a:ext uri="{FF2B5EF4-FFF2-40B4-BE49-F238E27FC236}">
                  <a16:creationId xmlns:a16="http://schemas.microsoft.com/office/drawing/2014/main" id="{E05557FF-95E7-6F62-419A-A5DA5A48585F}"/>
                </a:ext>
              </a:extLst>
            </p:cNvPr>
            <p:cNvSpPr/>
            <p:nvPr/>
          </p:nvSpPr>
          <p:spPr>
            <a:xfrm>
              <a:off x="0" y="0"/>
              <a:ext cx="4819761" cy="2709333"/>
            </a:xfrm>
            <a:custGeom>
              <a:avLst/>
              <a:gdLst/>
              <a:ahLst/>
              <a:cxnLst/>
              <a:rect l="l" t="t" r="r" b="b"/>
              <a:pathLst>
                <a:path w="4819761" h="2709333">
                  <a:moveTo>
                    <a:pt x="0" y="0"/>
                  </a:moveTo>
                  <a:lnTo>
                    <a:pt x="4819761" y="0"/>
                  </a:lnTo>
                  <a:lnTo>
                    <a:pt x="4819761" y="2709333"/>
                  </a:lnTo>
                  <a:lnTo>
                    <a:pt x="0" y="2709333"/>
                  </a:lnTo>
                  <a:close/>
                </a:path>
              </a:pathLst>
            </a:custGeom>
            <a:solidFill>
              <a:srgbClr val="145DA0"/>
            </a:solidFill>
          </p:spPr>
          <p:txBody>
            <a:bodyPr/>
            <a:lstStyle/>
            <a:p>
              <a:endParaRPr lang="it-IT"/>
            </a:p>
          </p:txBody>
        </p:sp>
        <p:sp>
          <p:nvSpPr>
            <p:cNvPr id="14" name="TextBox 4">
              <a:extLst>
                <a:ext uri="{FF2B5EF4-FFF2-40B4-BE49-F238E27FC236}">
                  <a16:creationId xmlns:a16="http://schemas.microsoft.com/office/drawing/2014/main" id="{DBB671F2-160D-FF51-DB4A-FDB0C837D777}"/>
                </a:ext>
              </a:extLst>
            </p:cNvPr>
            <p:cNvSpPr txBox="1"/>
            <p:nvPr/>
          </p:nvSpPr>
          <p:spPr>
            <a:xfrm>
              <a:off x="0" y="-28575"/>
              <a:ext cx="4819761" cy="2737908"/>
            </a:xfrm>
            <a:prstGeom prst="rect">
              <a:avLst/>
            </a:prstGeom>
          </p:spPr>
          <p:txBody>
            <a:bodyPr lIns="50800" tIns="50800" rIns="50800" bIns="50800" rtlCol="0" anchor="ctr"/>
            <a:lstStyle/>
            <a:p>
              <a:pPr algn="ctr">
                <a:lnSpc>
                  <a:spcPts val="2033"/>
                </a:lnSpc>
              </a:pPr>
              <a:endParaRPr/>
            </a:p>
          </p:txBody>
        </p:sp>
      </p:grpSp>
      <p:pic>
        <p:nvPicPr>
          <p:cNvPr id="157" name="Immagine" descr="Immagine">
            <a:extLst>
              <a:ext uri="{FF2B5EF4-FFF2-40B4-BE49-F238E27FC236}">
                <a16:creationId xmlns:a16="http://schemas.microsoft.com/office/drawing/2014/main" id="{4CB43B52-ABFD-BAAA-C7A7-800A269ECA1A}"/>
              </a:ext>
            </a:extLst>
          </p:cNvPr>
          <p:cNvPicPr>
            <a:picLocks noChangeAspect="1"/>
          </p:cNvPicPr>
          <p:nvPr/>
        </p:nvPicPr>
        <p:blipFill>
          <a:blip r:embed="rId3"/>
          <a:stretch>
            <a:fillRect/>
          </a:stretch>
        </p:blipFill>
        <p:spPr>
          <a:xfrm>
            <a:off x="359062" y="4115480"/>
            <a:ext cx="1479032" cy="1814424"/>
          </a:xfrm>
          <a:prstGeom prst="rect">
            <a:avLst/>
          </a:prstGeom>
          <a:ln w="12700">
            <a:miter lim="400000"/>
          </a:ln>
        </p:spPr>
      </p:pic>
      <p:pic>
        <p:nvPicPr>
          <p:cNvPr id="4" name="Immagine 3">
            <a:extLst>
              <a:ext uri="{FF2B5EF4-FFF2-40B4-BE49-F238E27FC236}">
                <a16:creationId xmlns:a16="http://schemas.microsoft.com/office/drawing/2014/main" id="{FB035B12-7251-D7B0-D3F1-1F1C37760B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3" name="Rettangolo 2">
            <a:extLst>
              <a:ext uri="{FF2B5EF4-FFF2-40B4-BE49-F238E27FC236}">
                <a16:creationId xmlns:a16="http://schemas.microsoft.com/office/drawing/2014/main" id="{E178D8DD-D09A-A7F3-9521-FC36CB6F49D8}"/>
              </a:ext>
            </a:extLst>
          </p:cNvPr>
          <p:cNvSpPr/>
          <p:nvPr/>
        </p:nvSpPr>
        <p:spPr>
          <a:xfrm>
            <a:off x="2120956" y="2665875"/>
            <a:ext cx="8470844" cy="2062103"/>
          </a:xfrm>
          <a:prstGeom prst="rect">
            <a:avLst/>
          </a:prstGeom>
        </p:spPr>
        <p:txBody>
          <a:bodyPr wrap="square">
            <a:spAutoFit/>
          </a:bodyPr>
          <a:lstStyle/>
          <a:p>
            <a:pPr algn="ctr">
              <a:spcBef>
                <a:spcPts val="1200"/>
              </a:spcBef>
            </a:pPr>
            <a:r>
              <a:rPr lang="it-IT" sz="3200" i="1" dirty="0">
                <a:solidFill>
                  <a:schemeClr val="bg1"/>
                </a:solidFill>
                <a:latin typeface="Gill Sans MT" panose="020B0502020104020203" pitchFamily="34" charset="0"/>
              </a:rPr>
              <a:t>D.Lgs. 102/2014:  Attuazione della direttiva 2012/27/UE sull’efficienza energetica </a:t>
            </a:r>
            <a:br>
              <a:rPr lang="it-IT" sz="3200" i="1" dirty="0">
                <a:solidFill>
                  <a:schemeClr val="bg1"/>
                </a:solidFill>
                <a:latin typeface="Gill Sans MT" panose="020B0502020104020203" pitchFamily="34" charset="0"/>
              </a:rPr>
            </a:br>
            <a:br>
              <a:rPr lang="it-IT" sz="3200" i="1" dirty="0">
                <a:solidFill>
                  <a:schemeClr val="bg1"/>
                </a:solidFill>
                <a:latin typeface="Gill Sans MT" panose="020B0502020104020203" pitchFamily="34" charset="0"/>
              </a:rPr>
            </a:br>
            <a:r>
              <a:rPr lang="it-IT" sz="3200" i="1" dirty="0">
                <a:solidFill>
                  <a:schemeClr val="bg1"/>
                </a:solidFill>
                <a:latin typeface="Gill Sans MT" panose="020B0502020104020203" pitchFamily="34" charset="0"/>
              </a:rPr>
              <a:t>Norme tecniche serie UNI CEI EN 16247</a:t>
            </a:r>
            <a:endParaRPr lang="it-IT" sz="3000" dirty="0">
              <a:solidFill>
                <a:schemeClr val="bg1"/>
              </a:solidFill>
              <a:latin typeface="Gill Sans MT" panose="020B0502020104020203" pitchFamily="34" charset="0"/>
            </a:endParaRPr>
          </a:p>
        </p:txBody>
      </p:sp>
      <p:sp>
        <p:nvSpPr>
          <p:cNvPr id="5" name="Rettangolo arrotondato 7">
            <a:extLst>
              <a:ext uri="{FF2B5EF4-FFF2-40B4-BE49-F238E27FC236}">
                <a16:creationId xmlns:a16="http://schemas.microsoft.com/office/drawing/2014/main" id="{4522C308-4A8B-D924-0545-0E5F1A5E956C}"/>
              </a:ext>
            </a:extLst>
          </p:cNvPr>
          <p:cNvSpPr/>
          <p:nvPr/>
        </p:nvSpPr>
        <p:spPr>
          <a:xfrm>
            <a:off x="438151" y="1358115"/>
            <a:ext cx="10516850"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3600" b="1" dirty="0">
                <a:solidFill>
                  <a:srgbClr val="0070C0"/>
                </a:solidFill>
                <a:latin typeface="Gill Sans MT" panose="020B0502020104020203" pitchFamily="34" charset="0"/>
              </a:rPr>
              <a:t>FOCUS Diagnosi Energetica</a:t>
            </a:r>
          </a:p>
        </p:txBody>
      </p:sp>
      <p:pic>
        <p:nvPicPr>
          <p:cNvPr id="158" name="Immagine" descr="Immagine">
            <a:extLst>
              <a:ext uri="{FF2B5EF4-FFF2-40B4-BE49-F238E27FC236}">
                <a16:creationId xmlns:a16="http://schemas.microsoft.com/office/drawing/2014/main" id="{B6DFC766-0878-F4F9-1336-FFD01F723B59}"/>
              </a:ext>
            </a:extLst>
          </p:cNvPr>
          <p:cNvPicPr>
            <a:picLocks noChangeAspect="1"/>
          </p:cNvPicPr>
          <p:nvPr/>
        </p:nvPicPr>
        <p:blipFill>
          <a:blip r:embed="rId5"/>
          <a:stretch>
            <a:fillRect/>
          </a:stretch>
        </p:blipFill>
        <p:spPr>
          <a:xfrm>
            <a:off x="10081824" y="127383"/>
            <a:ext cx="1950694" cy="2528967"/>
          </a:xfrm>
          <a:prstGeom prst="rect">
            <a:avLst/>
          </a:prstGeom>
          <a:ln w="12700">
            <a:miter lim="400000"/>
          </a:ln>
        </p:spPr>
      </p:pic>
    </p:spTree>
    <p:extLst>
      <p:ext uri="{BB962C8B-B14F-4D97-AF65-F5344CB8AC3E}">
        <p14:creationId xmlns:p14="http://schemas.microsoft.com/office/powerpoint/2010/main" val="336143820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CD19C-073F-AF6A-6D7E-1504828804DD}"/>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155AA3CA-C731-0853-5331-5C78420538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246" y="5971657"/>
            <a:ext cx="4591508" cy="541563"/>
          </a:xfrm>
          <a:prstGeom prst="rect">
            <a:avLst/>
          </a:prstGeom>
        </p:spPr>
      </p:pic>
      <p:sp>
        <p:nvSpPr>
          <p:cNvPr id="6" name="Rettangolo arrotondato 7">
            <a:extLst>
              <a:ext uri="{FF2B5EF4-FFF2-40B4-BE49-F238E27FC236}">
                <a16:creationId xmlns:a16="http://schemas.microsoft.com/office/drawing/2014/main" id="{9FE7AD8E-5F0F-372C-4E02-4AE6DE21ACC1}"/>
              </a:ext>
            </a:extLst>
          </p:cNvPr>
          <p:cNvSpPr/>
          <p:nvPr/>
        </p:nvSpPr>
        <p:spPr>
          <a:xfrm>
            <a:off x="293746" y="213778"/>
            <a:ext cx="10364729" cy="921467"/>
          </a:xfrm>
          <a:prstGeom prst="roundRect">
            <a:avLst/>
          </a:prstGeom>
          <a:solidFill>
            <a:schemeClr val="bg1">
              <a:lumMod val="85000"/>
            </a:schemeClr>
          </a:solidFill>
          <a:ln/>
        </p:spPr>
        <p:style>
          <a:lnRef idx="0">
            <a:schemeClr val="accent6"/>
          </a:lnRef>
          <a:fillRef idx="3">
            <a:schemeClr val="accent6"/>
          </a:fillRef>
          <a:effectRef idx="3">
            <a:schemeClr val="accent6"/>
          </a:effectRef>
          <a:fontRef idx="minor">
            <a:schemeClr val="lt1"/>
          </a:fontRef>
        </p:style>
        <p:txBody>
          <a:bodyPr rtlCol="0" anchor="ctr"/>
          <a:lstStyle/>
          <a:p>
            <a:r>
              <a:rPr lang="it-IT" sz="2800" b="1" dirty="0">
                <a:solidFill>
                  <a:srgbClr val="0070C0"/>
                </a:solidFill>
                <a:latin typeface="Gill Sans MT" panose="020B0502020104020203" pitchFamily="34" charset="0"/>
              </a:rPr>
              <a:t>Diagnosi energetica</a:t>
            </a:r>
          </a:p>
        </p:txBody>
      </p:sp>
      <p:sp>
        <p:nvSpPr>
          <p:cNvPr id="5" name="CasellaDiTesto 4">
            <a:extLst>
              <a:ext uri="{FF2B5EF4-FFF2-40B4-BE49-F238E27FC236}">
                <a16:creationId xmlns:a16="http://schemas.microsoft.com/office/drawing/2014/main" id="{D469986E-BF0F-B3A2-714F-8395280196CD}"/>
              </a:ext>
            </a:extLst>
          </p:cNvPr>
          <p:cNvSpPr txBox="1"/>
          <p:nvPr/>
        </p:nvSpPr>
        <p:spPr>
          <a:xfrm>
            <a:off x="371476" y="1248882"/>
            <a:ext cx="11565966" cy="4708981"/>
          </a:xfrm>
          <a:prstGeom prst="rect">
            <a:avLst/>
          </a:prstGeom>
          <a:noFill/>
        </p:spPr>
        <p:txBody>
          <a:bodyPr wrap="square">
            <a:spAutoFit/>
          </a:bodyPr>
          <a:lstStyle/>
          <a:p>
            <a:pPr>
              <a:spcBef>
                <a:spcPts val="600"/>
              </a:spcBef>
            </a:pPr>
            <a:r>
              <a:rPr lang="it-IT" sz="2000" dirty="0">
                <a:solidFill>
                  <a:schemeClr val="accent1">
                    <a:lumMod val="50000"/>
                  </a:schemeClr>
                </a:solidFill>
                <a:latin typeface="Gill Sans MT" panose="020B0502020104020203" pitchFamily="34" charset="0"/>
              </a:rPr>
              <a:t>La </a:t>
            </a:r>
            <a:r>
              <a:rPr lang="it-IT" sz="2000" dirty="0">
                <a:solidFill>
                  <a:srgbClr val="00B050"/>
                </a:solidFill>
                <a:latin typeface="Gill Sans MT" panose="020B0502020104020203" pitchFamily="34" charset="0"/>
              </a:rPr>
              <a:t>diagnosi energetica, intesa come procedura sistematica finalizzata all’identificazione delle più efficaci opportunità di efficientamento</a:t>
            </a:r>
            <a:r>
              <a:rPr lang="it-IT" sz="2000" dirty="0">
                <a:solidFill>
                  <a:schemeClr val="accent1">
                    <a:lumMod val="50000"/>
                  </a:schemeClr>
                </a:solidFill>
                <a:latin typeface="Gill Sans MT" panose="020B0502020104020203" pitchFamily="34" charset="0"/>
              </a:rPr>
              <a:t>, rappresenta il principale strumento per il raggiungimento degli obiettivi energetici e ambientali: è bene pertanto conoscerne a fondo le linee guida, le procedure e i principi di base. Il processo di redazione di una diagnosi energetica di «</a:t>
            </a:r>
            <a:r>
              <a:rPr lang="it-IT" sz="2000" dirty="0">
                <a:solidFill>
                  <a:srgbClr val="00B050"/>
                </a:solidFill>
                <a:latin typeface="Gill Sans MT" panose="020B0502020104020203" pitchFamily="34" charset="0"/>
              </a:rPr>
              <a:t>buona qualità</a:t>
            </a:r>
            <a:r>
              <a:rPr lang="it-IT" sz="2000" dirty="0">
                <a:solidFill>
                  <a:schemeClr val="accent1">
                    <a:lumMod val="50000"/>
                  </a:schemeClr>
                </a:solidFill>
                <a:latin typeface="Gill Sans MT" panose="020B0502020104020203" pitchFamily="34" charset="0"/>
              </a:rPr>
              <a:t>» </a:t>
            </a:r>
            <a:r>
              <a:rPr lang="it-IT" sz="2000" u="sng" dirty="0">
                <a:solidFill>
                  <a:schemeClr val="accent1">
                    <a:lumMod val="50000"/>
                  </a:schemeClr>
                </a:solidFill>
                <a:latin typeface="Gill Sans MT" panose="020B0502020104020203" pitchFamily="34" charset="0"/>
              </a:rPr>
              <a:t>implica una stretta interazione tra due soggetti</a:t>
            </a:r>
            <a:r>
              <a:rPr lang="it-IT" sz="2000" dirty="0">
                <a:solidFill>
                  <a:schemeClr val="accent1">
                    <a:lumMod val="50000"/>
                  </a:schemeClr>
                </a:solidFill>
                <a:latin typeface="Gill Sans MT" panose="020B0502020104020203" pitchFamily="34" charset="0"/>
              </a:rPr>
              <a:t>:</a:t>
            </a:r>
          </a:p>
          <a:p>
            <a:pPr marL="342900" indent="-342900">
              <a:spcBef>
                <a:spcPts val="6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la </a:t>
            </a:r>
            <a:r>
              <a:rPr lang="it-IT" sz="2000" b="1" dirty="0">
                <a:solidFill>
                  <a:schemeClr val="accent1">
                    <a:lumMod val="50000"/>
                  </a:schemeClr>
                </a:solidFill>
                <a:latin typeface="Gill Sans MT" panose="020B0502020104020203" pitchFamily="34" charset="0"/>
              </a:rPr>
              <a:t>Committenza</a:t>
            </a:r>
            <a:r>
              <a:rPr lang="it-IT" sz="2000" dirty="0">
                <a:solidFill>
                  <a:schemeClr val="accent1">
                    <a:lumMod val="50000"/>
                  </a:schemeClr>
                </a:solidFill>
                <a:latin typeface="Gill Sans MT" panose="020B0502020104020203" pitchFamily="34" charset="0"/>
              </a:rPr>
              <a:t> (</a:t>
            </a:r>
            <a:r>
              <a:rPr lang="it-IT" sz="2000" i="1" dirty="0">
                <a:solidFill>
                  <a:schemeClr val="accent1">
                    <a:lumMod val="50000"/>
                  </a:schemeClr>
                </a:solidFill>
                <a:latin typeface="Gill Sans MT" panose="020B0502020104020203" pitchFamily="34" charset="0"/>
              </a:rPr>
              <a:t>Beneficiario o suo referente tecnico-RUP</a:t>
            </a:r>
            <a:r>
              <a:rPr lang="it-IT" sz="2000" dirty="0">
                <a:solidFill>
                  <a:schemeClr val="accent1">
                    <a:lumMod val="50000"/>
                  </a:schemeClr>
                </a:solidFill>
                <a:latin typeface="Gill Sans MT" panose="020B0502020104020203" pitchFamily="34" charset="0"/>
              </a:rPr>
              <a:t>) che deve:</a:t>
            </a:r>
          </a:p>
          <a:p>
            <a:pPr marL="622300" lvl="1" indent="-26035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indicare con chiarezza e in contraddittorio con il tecnico incaricato il proprio </a:t>
            </a:r>
            <a:r>
              <a:rPr lang="it-IT" sz="2000" u="sng" dirty="0">
                <a:solidFill>
                  <a:schemeClr val="accent1">
                    <a:lumMod val="50000"/>
                  </a:schemeClr>
                </a:solidFill>
                <a:latin typeface="Gill Sans MT" panose="020B0502020104020203" pitchFamily="34" charset="0"/>
              </a:rPr>
              <a:t>quadro esigenziale</a:t>
            </a:r>
            <a:r>
              <a:rPr lang="it-IT" sz="2000" dirty="0">
                <a:solidFill>
                  <a:schemeClr val="accent1">
                    <a:lumMod val="50000"/>
                  </a:schemeClr>
                </a:solidFill>
                <a:latin typeface="Gill Sans MT" panose="020B0502020104020203" pitchFamily="34" charset="0"/>
              </a:rPr>
              <a:t> tra cui </a:t>
            </a:r>
            <a:r>
              <a:rPr lang="it-IT" sz="2000" u="sng" dirty="0">
                <a:solidFill>
                  <a:srgbClr val="00B050"/>
                </a:solidFill>
                <a:latin typeface="Gill Sans MT" panose="020B0502020104020203" pitchFamily="34" charset="0"/>
              </a:rPr>
              <a:t>prioritariamente gli obiettivi minimi previsti dalla Manifestazione di interesse: riduzione del fabbisogno di energia primaria non rinnovabile e delle emissioni climalteranti &gt; 30% rispetto allo stato di fatto</a:t>
            </a:r>
            <a:r>
              <a:rPr lang="it-IT" sz="2000" dirty="0">
                <a:solidFill>
                  <a:schemeClr val="accent1">
                    <a:lumMod val="50000"/>
                  </a:schemeClr>
                </a:solidFill>
                <a:latin typeface="Gill Sans MT" panose="020B0502020104020203" pitchFamily="34" charset="0"/>
              </a:rPr>
              <a:t>;</a:t>
            </a:r>
          </a:p>
          <a:p>
            <a:pPr marL="622300" lvl="1" indent="-260350">
              <a:spcBef>
                <a:spcPts val="600"/>
              </a:spcBef>
              <a:buFont typeface="Arial" panose="020B0604020202090204" pitchFamily="34" charset="0"/>
              <a:buChar char="•"/>
            </a:pPr>
            <a:r>
              <a:rPr lang="it-IT" sz="2000" dirty="0">
                <a:solidFill>
                  <a:schemeClr val="accent1">
                    <a:lumMod val="50000"/>
                  </a:schemeClr>
                </a:solidFill>
                <a:latin typeface="Gill Sans MT" panose="020B0502020104020203" pitchFamily="34" charset="0"/>
              </a:rPr>
              <a:t>fornire tutta la documentazione disponibile necessaria ai fine dello svolgimento di una accurata analisi dello stato di fatto. </a:t>
            </a:r>
          </a:p>
          <a:p>
            <a:pPr marL="361950" indent="-361950">
              <a:spcBef>
                <a:spcPts val="600"/>
              </a:spcBef>
              <a:buFont typeface="Gill Sans MT" panose="020B0502020104020203" pitchFamily="34" charset="0"/>
              <a:buChar char="–"/>
            </a:pPr>
            <a:r>
              <a:rPr lang="it-IT" sz="2000" dirty="0">
                <a:solidFill>
                  <a:schemeClr val="accent1">
                    <a:lumMod val="50000"/>
                  </a:schemeClr>
                </a:solidFill>
                <a:latin typeface="Gill Sans MT" panose="020B0502020104020203" pitchFamily="34" charset="0"/>
              </a:rPr>
              <a:t>il </a:t>
            </a:r>
            <a:r>
              <a:rPr lang="it-IT" sz="2000" b="1" dirty="0">
                <a:solidFill>
                  <a:schemeClr val="accent1">
                    <a:lumMod val="50000"/>
                  </a:schemeClr>
                </a:solidFill>
                <a:latin typeface="Gill Sans MT" panose="020B0502020104020203" pitchFamily="34" charset="0"/>
              </a:rPr>
              <a:t>Tecnico incaricato </a:t>
            </a:r>
            <a:r>
              <a:rPr lang="it-IT" sz="2000" dirty="0">
                <a:solidFill>
                  <a:schemeClr val="accent1">
                    <a:lumMod val="50000"/>
                  </a:schemeClr>
                </a:solidFill>
                <a:latin typeface="Gill Sans MT" panose="020B0502020104020203" pitchFamily="34" charset="0"/>
              </a:rPr>
              <a:t>che, recepito in contraddittorio il quadro esigenziale, deve attenersi strettamente a quanto previsto dalla normativa cogente ed in particolare alle norme tecniche di settore al fine di garantire un risultato tecnico di qualità.</a:t>
            </a:r>
            <a:endParaRPr lang="it-IT" sz="2000" b="1" dirty="0">
              <a:solidFill>
                <a:schemeClr val="accent1">
                  <a:lumMod val="50000"/>
                </a:schemeClr>
              </a:solidFill>
              <a:latin typeface="Gill Sans MT" panose="020B0502020104020203" pitchFamily="34" charset="0"/>
            </a:endParaRPr>
          </a:p>
        </p:txBody>
      </p:sp>
    </p:spTree>
    <p:extLst>
      <p:ext uri="{BB962C8B-B14F-4D97-AF65-F5344CB8AC3E}">
        <p14:creationId xmlns:p14="http://schemas.microsoft.com/office/powerpoint/2010/main" val="2980936024"/>
      </p:ext>
    </p:extLst>
  </p:cSld>
  <p:clrMapOvr>
    <a:masterClrMapping/>
  </p:clrMapOvr>
  <p:transition spd="med"/>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5154</TotalTime>
  <Words>9584</Words>
  <Application>Microsoft Office PowerPoint</Application>
  <PresentationFormat>Widescreen</PresentationFormat>
  <Paragraphs>534</Paragraphs>
  <Slides>78</Slides>
  <Notes>78</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78</vt:i4>
      </vt:variant>
    </vt:vector>
  </HeadingPairs>
  <TitlesOfParts>
    <vt:vector size="85" baseType="lpstr">
      <vt:lpstr>Arial</vt:lpstr>
      <vt:lpstr>Arial Narrow</vt:lpstr>
      <vt:lpstr>Calibri</vt:lpstr>
      <vt:lpstr>Calibri Light</vt:lpstr>
      <vt:lpstr>Gill Sans MT</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Pietro Giliberti</dc:creator>
  <cp:lastModifiedBy>Palmira LEONE</cp:lastModifiedBy>
  <cp:revision>43</cp:revision>
  <dcterms:created xsi:type="dcterms:W3CDTF">2022-11-30T14:26:08Z</dcterms:created>
  <dcterms:modified xsi:type="dcterms:W3CDTF">2025-07-14T14:22:56Z</dcterms:modified>
</cp:coreProperties>
</file>