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9" r:id="rId2"/>
    <p:sldId id="356" r:id="rId3"/>
    <p:sldId id="355" r:id="rId4"/>
    <p:sldId id="349" r:id="rId5"/>
    <p:sldId id="350" r:id="rId6"/>
    <p:sldId id="351" r:id="rId7"/>
    <p:sldId id="358" r:id="rId8"/>
    <p:sldId id="360" r:id="rId9"/>
    <p:sldId id="367" r:id="rId10"/>
    <p:sldId id="368" r:id="rId11"/>
    <p:sldId id="3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7E3"/>
    <a:srgbClr val="008080"/>
    <a:srgbClr val="1F8945"/>
    <a:srgbClr val="DE8400"/>
    <a:srgbClr val="085CB8"/>
    <a:srgbClr val="EA5284"/>
    <a:srgbClr val="24B7C1"/>
    <a:srgbClr val="6998C1"/>
    <a:srgbClr val="A32764"/>
    <a:srgbClr val="339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8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A193-19A5-4155-B32C-4A00AA7C9ECB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8E0B4-4E7A-49A4-B219-C73548D51C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96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21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25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6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897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30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504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570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8E0B4-4E7A-49A4-B219-C73548D51C1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5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1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64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04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0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09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64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67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86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84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2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6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317F-DF5A-4638-A5C4-F123870997A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D275-3B7E-48F3-A5D3-A50065A6E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27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6.sv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4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4.sv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4.sv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12" Type="http://schemas.openxmlformats.org/officeDocument/2006/relationships/image" Target="../media/image3.png"/><Relationship Id="rId17" Type="http://schemas.openxmlformats.org/officeDocument/2006/relationships/image" Target="../media/image20.sv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8.svg"/><Relationship Id="rId5" Type="http://schemas.openxmlformats.org/officeDocument/2006/relationships/image" Target="../media/image6.svg"/><Relationship Id="rId15" Type="http://schemas.openxmlformats.org/officeDocument/2006/relationships/image" Target="../media/image8.sv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4.svg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2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2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1DCC7D8-16D9-7C61-033E-7007E4B3A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grpSp>
        <p:nvGrpSpPr>
          <p:cNvPr id="6" name="Gruppo 5">
            <a:extLst>
              <a:ext uri="{FF2B5EF4-FFF2-40B4-BE49-F238E27FC236}">
                <a16:creationId xmlns:a16="http://schemas.microsoft.com/office/drawing/2014/main" id="{793F0B44-AAE4-113D-F336-00A590882659}"/>
              </a:ext>
            </a:extLst>
          </p:cNvPr>
          <p:cNvGrpSpPr/>
          <p:nvPr/>
        </p:nvGrpSpPr>
        <p:grpSpPr>
          <a:xfrm>
            <a:off x="0" y="8030"/>
            <a:ext cx="12191999" cy="2951111"/>
            <a:chOff x="0" y="8030"/>
            <a:chExt cx="12191999" cy="2951111"/>
          </a:xfrm>
        </p:grpSpPr>
        <p:pic>
          <p:nvPicPr>
            <p:cNvPr id="4" name="Elemento grafico 3">
              <a:extLst>
                <a:ext uri="{FF2B5EF4-FFF2-40B4-BE49-F238E27FC236}">
                  <a16:creationId xmlns:a16="http://schemas.microsoft.com/office/drawing/2014/main" id="{8BA3947D-B695-1BCC-43C0-6582C87A3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0" y="8030"/>
              <a:ext cx="12191999" cy="2256536"/>
            </a:xfrm>
            <a:prstGeom prst="rect">
              <a:avLst/>
            </a:prstGeom>
          </p:spPr>
        </p:pic>
        <p:pic>
          <p:nvPicPr>
            <p:cNvPr id="19" name="Elemento grafico 18">
              <a:extLst>
                <a:ext uri="{FF2B5EF4-FFF2-40B4-BE49-F238E27FC236}">
                  <a16:creationId xmlns:a16="http://schemas.microsoft.com/office/drawing/2014/main" id="{7B89791E-245F-F085-6DFA-2348D970E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665365" y="570271"/>
              <a:ext cx="7254550" cy="2388870"/>
            </a:xfrm>
            <a:prstGeom prst="rect">
              <a:avLst/>
            </a:prstGeom>
          </p:spPr>
        </p:pic>
      </p:grpSp>
      <p:sp>
        <p:nvSpPr>
          <p:cNvPr id="5" name="Titolo 1">
            <a:extLst>
              <a:ext uri="{FF2B5EF4-FFF2-40B4-BE49-F238E27FC236}">
                <a16:creationId xmlns:a16="http://schemas.microsoft.com/office/drawing/2014/main" id="{21D24EC3-24DE-DD16-0BEE-DE17FEAA2BEE}"/>
              </a:ext>
            </a:extLst>
          </p:cNvPr>
          <p:cNvSpPr txBox="1">
            <a:spLocks/>
          </p:cNvSpPr>
          <p:nvPr/>
        </p:nvSpPr>
        <p:spPr bwMode="auto">
          <a:xfrm>
            <a:off x="-5687" y="3073455"/>
            <a:ext cx="12192002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6000" b="1" dirty="0">
                <a:solidFill>
                  <a:schemeClr val="bg1"/>
                </a:solidFill>
                <a:latin typeface="Gill Sans MT" panose="020B0502020104020203" pitchFamily="34" charset="0"/>
              </a:rPr>
              <a:t>RICORDATI DI TE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8EB655A7-6C93-2791-7EF5-4845CE7CB8B2}"/>
              </a:ext>
            </a:extLst>
          </p:cNvPr>
          <p:cNvSpPr txBox="1">
            <a:spLocks/>
          </p:cNvSpPr>
          <p:nvPr/>
        </p:nvSpPr>
        <p:spPr bwMode="auto">
          <a:xfrm>
            <a:off x="-11370" y="4534442"/>
            <a:ext cx="12203369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3300" dirty="0">
                <a:solidFill>
                  <a:schemeClr val="bg1"/>
                </a:solidFill>
                <a:latin typeface="Gill Sans Nova Light" panose="020B0302020104020203" pitchFamily="34" charset="0"/>
              </a:rPr>
              <a:t>PROGRAMMI DI </a:t>
            </a:r>
            <a:r>
              <a:rPr lang="it-IT" sz="3300" b="1" dirty="0">
                <a:solidFill>
                  <a:schemeClr val="bg1"/>
                </a:solidFill>
                <a:latin typeface="Gill Sans MT" panose="020B0502020104020203" pitchFamily="34" charset="0"/>
              </a:rPr>
              <a:t>SCREENING</a:t>
            </a:r>
            <a:r>
              <a:rPr lang="it-IT" sz="3300" dirty="0">
                <a:solidFill>
                  <a:schemeClr val="bg1"/>
                </a:solidFill>
                <a:latin typeface="Gill Sans Nova Light" panose="020B0302020104020203" pitchFamily="34" charset="0"/>
              </a:rPr>
              <a:t> PER UNA CORRETTA PREVENZIONE DEI TUMORI</a:t>
            </a:r>
          </a:p>
        </p:txBody>
      </p:sp>
    </p:spTree>
    <p:extLst>
      <p:ext uri="{BB962C8B-B14F-4D97-AF65-F5344CB8AC3E}">
        <p14:creationId xmlns:p14="http://schemas.microsoft.com/office/powerpoint/2010/main" val="3536045002"/>
      </p:ext>
    </p:extLst>
  </p:cSld>
  <p:clrMapOvr>
    <a:masterClrMapping/>
  </p:clrMapOvr>
  <p:transition spd="slow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>
            <a:extLst>
              <a:ext uri="{FF2B5EF4-FFF2-40B4-BE49-F238E27FC236}">
                <a16:creationId xmlns:a16="http://schemas.microsoft.com/office/drawing/2014/main" id="{BB8DCC12-8FC2-6106-6D34-9FE88011733A}"/>
              </a:ext>
            </a:extLst>
          </p:cNvPr>
          <p:cNvGrpSpPr/>
          <p:nvPr/>
        </p:nvGrpSpPr>
        <p:grpSpPr>
          <a:xfrm>
            <a:off x="-2" y="4599931"/>
            <a:ext cx="12223034" cy="1612075"/>
            <a:chOff x="-2" y="4599931"/>
            <a:chExt cx="12223034" cy="1612075"/>
          </a:xfrm>
        </p:grpSpPr>
        <p:pic>
          <p:nvPicPr>
            <p:cNvPr id="5" name="Elemento grafico 4">
              <a:extLst>
                <a:ext uri="{FF2B5EF4-FFF2-40B4-BE49-F238E27FC236}">
                  <a16:creationId xmlns:a16="http://schemas.microsoft.com/office/drawing/2014/main" id="{D6715C5F-9C1D-F09C-7A50-561FE7764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2" y="4599931"/>
              <a:ext cx="12223034" cy="1612075"/>
            </a:xfrm>
            <a:prstGeom prst="rect">
              <a:avLst/>
            </a:prstGeom>
          </p:spPr>
        </p:pic>
        <p:sp>
          <p:nvSpPr>
            <p:cNvPr id="3" name="Titolo 1">
              <a:extLst>
                <a:ext uri="{FF2B5EF4-FFF2-40B4-BE49-F238E27FC236}">
                  <a16:creationId xmlns:a16="http://schemas.microsoft.com/office/drawing/2014/main" id="{758CD411-4073-8656-0B54-1FE81130D66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16198" y="4667014"/>
              <a:ext cx="11248103" cy="133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auto">
                <a:lnSpc>
                  <a:spcPts val="4100"/>
                </a:lnSpc>
                <a:spcAft>
                  <a:spcPts val="0"/>
                </a:spcAft>
                <a:defRPr/>
              </a:pPr>
              <a:r>
                <a:rPr lang="it-IT" sz="36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Screening Oncologici Prenota Smart</a:t>
              </a:r>
              <a:r>
                <a:rPr lang="it-IT" sz="360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 </a:t>
              </a:r>
              <a:endParaRPr lang="it-IT" sz="3600" b="1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</p:grp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grpSp>
        <p:nvGrpSpPr>
          <p:cNvPr id="19" name="Gruppo 18">
            <a:extLst>
              <a:ext uri="{FF2B5EF4-FFF2-40B4-BE49-F238E27FC236}">
                <a16:creationId xmlns:a16="http://schemas.microsoft.com/office/drawing/2014/main" id="{A03D9F11-89A6-6460-1341-777D0B728AB5}"/>
              </a:ext>
            </a:extLst>
          </p:cNvPr>
          <p:cNvGrpSpPr/>
          <p:nvPr/>
        </p:nvGrpSpPr>
        <p:grpSpPr>
          <a:xfrm>
            <a:off x="2411887" y="1132660"/>
            <a:ext cx="7191242" cy="3619714"/>
            <a:chOff x="2411887" y="1132660"/>
            <a:chExt cx="7191242" cy="3619714"/>
          </a:xfrm>
        </p:grpSpPr>
        <p:pic>
          <p:nvPicPr>
            <p:cNvPr id="6" name="Elemento grafico 5">
              <a:extLst>
                <a:ext uri="{FF2B5EF4-FFF2-40B4-BE49-F238E27FC236}">
                  <a16:creationId xmlns:a16="http://schemas.microsoft.com/office/drawing/2014/main" id="{998AC6F3-C8F9-D215-6C22-D1B57D30E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88296" y="3437924"/>
              <a:ext cx="2638425" cy="1314450"/>
            </a:xfrm>
            <a:prstGeom prst="rect">
              <a:avLst/>
            </a:prstGeom>
          </p:spPr>
        </p:pic>
        <p:pic>
          <p:nvPicPr>
            <p:cNvPr id="18" name="Immagine 17" descr="Immagine che contiene testo">
              <a:extLst>
                <a:ext uri="{FF2B5EF4-FFF2-40B4-BE49-F238E27FC236}">
                  <a16:creationId xmlns:a16="http://schemas.microsoft.com/office/drawing/2014/main" id="{79581FAE-CCAE-2A74-777E-2F3FF339A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887" y="1132660"/>
              <a:ext cx="7191242" cy="2250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656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fade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8C2EBE-9D59-2231-9130-571AC8C2F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grpSp>
        <p:nvGrpSpPr>
          <p:cNvPr id="5" name="Gruppo 4">
            <a:extLst>
              <a:ext uri="{FF2B5EF4-FFF2-40B4-BE49-F238E27FC236}">
                <a16:creationId xmlns:a16="http://schemas.microsoft.com/office/drawing/2014/main" id="{1B7E9F9B-9311-74A1-C04E-06C7AC1054B0}"/>
              </a:ext>
            </a:extLst>
          </p:cNvPr>
          <p:cNvGrpSpPr/>
          <p:nvPr/>
        </p:nvGrpSpPr>
        <p:grpSpPr>
          <a:xfrm>
            <a:off x="-11370" y="2314938"/>
            <a:ext cx="12214737" cy="3897068"/>
            <a:chOff x="-11370" y="2314938"/>
            <a:chExt cx="12214737" cy="3897068"/>
          </a:xfrm>
        </p:grpSpPr>
        <p:pic>
          <p:nvPicPr>
            <p:cNvPr id="6" name="Elemento grafico 5">
              <a:extLst>
                <a:ext uri="{FF2B5EF4-FFF2-40B4-BE49-F238E27FC236}">
                  <a16:creationId xmlns:a16="http://schemas.microsoft.com/office/drawing/2014/main" id="{62E3F977-6E95-AD6D-0BFC-53BB5B493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1370" y="2314938"/>
              <a:ext cx="12214737" cy="3897068"/>
            </a:xfrm>
            <a:prstGeom prst="rect">
              <a:avLst/>
            </a:prstGeom>
          </p:spPr>
        </p:pic>
        <p:sp>
          <p:nvSpPr>
            <p:cNvPr id="2" name="Titolo 1">
              <a:extLst>
                <a:ext uri="{FF2B5EF4-FFF2-40B4-BE49-F238E27FC236}">
                  <a16:creationId xmlns:a16="http://schemas.microsoft.com/office/drawing/2014/main" id="{60E08A8B-32F2-BC22-83C8-71F6B73AA77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48495" y="2592720"/>
              <a:ext cx="10695009" cy="133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it-IT" sz="4000" dirty="0">
                  <a:solidFill>
                    <a:schemeClr val="bg1"/>
                  </a:solidFill>
                </a:rPr>
                <a:t>Per maggiori informazioni vai sul sito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it-IT" sz="52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salutelazio.it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it-IT" sz="4000" dirty="0">
                  <a:solidFill>
                    <a:schemeClr val="bg1"/>
                  </a:solidFill>
                </a:rPr>
                <a:t>alla pagina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it-IT" sz="40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salutelazio.it/screening-del-colon-retto</a:t>
              </a:r>
            </a:p>
          </p:txBody>
        </p:sp>
      </p:grp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9046"/>
      </p:ext>
    </p:extLst>
  </p:cSld>
  <p:clrMapOvr>
    <a:masterClrMapping/>
  </p:clrMapOvr>
  <p:transition spd="slow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1DCC7D8-16D9-7C61-033E-7007E4B3A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grpSp>
        <p:nvGrpSpPr>
          <p:cNvPr id="6" name="Gruppo 5">
            <a:extLst>
              <a:ext uri="{FF2B5EF4-FFF2-40B4-BE49-F238E27FC236}">
                <a16:creationId xmlns:a16="http://schemas.microsoft.com/office/drawing/2014/main" id="{793F0B44-AAE4-113D-F336-00A590882659}"/>
              </a:ext>
            </a:extLst>
          </p:cNvPr>
          <p:cNvGrpSpPr/>
          <p:nvPr/>
        </p:nvGrpSpPr>
        <p:grpSpPr>
          <a:xfrm>
            <a:off x="0" y="8030"/>
            <a:ext cx="12191999" cy="2951111"/>
            <a:chOff x="0" y="8030"/>
            <a:chExt cx="12191999" cy="2951111"/>
          </a:xfrm>
        </p:grpSpPr>
        <p:pic>
          <p:nvPicPr>
            <p:cNvPr id="4" name="Elemento grafico 3">
              <a:extLst>
                <a:ext uri="{FF2B5EF4-FFF2-40B4-BE49-F238E27FC236}">
                  <a16:creationId xmlns:a16="http://schemas.microsoft.com/office/drawing/2014/main" id="{8BA3947D-B695-1BCC-43C0-6582C87A3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0" y="8030"/>
              <a:ext cx="12191999" cy="2256536"/>
            </a:xfrm>
            <a:prstGeom prst="rect">
              <a:avLst/>
            </a:prstGeom>
          </p:spPr>
        </p:pic>
        <p:pic>
          <p:nvPicPr>
            <p:cNvPr id="19" name="Elemento grafico 18">
              <a:extLst>
                <a:ext uri="{FF2B5EF4-FFF2-40B4-BE49-F238E27FC236}">
                  <a16:creationId xmlns:a16="http://schemas.microsoft.com/office/drawing/2014/main" id="{7B89791E-245F-F085-6DFA-2348D970E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665365" y="570271"/>
              <a:ext cx="7254550" cy="2388870"/>
            </a:xfrm>
            <a:prstGeom prst="rect">
              <a:avLst/>
            </a:prstGeom>
          </p:spPr>
        </p:pic>
      </p:grpSp>
      <p:sp>
        <p:nvSpPr>
          <p:cNvPr id="5" name="Titolo 1">
            <a:extLst>
              <a:ext uri="{FF2B5EF4-FFF2-40B4-BE49-F238E27FC236}">
                <a16:creationId xmlns:a16="http://schemas.microsoft.com/office/drawing/2014/main" id="{21D24EC3-24DE-DD16-0BEE-DE17FEAA2BEE}"/>
              </a:ext>
            </a:extLst>
          </p:cNvPr>
          <p:cNvSpPr txBox="1">
            <a:spLocks/>
          </p:cNvSpPr>
          <p:nvPr/>
        </p:nvSpPr>
        <p:spPr bwMode="auto">
          <a:xfrm>
            <a:off x="752358" y="3553552"/>
            <a:ext cx="10625558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40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La </a:t>
            </a:r>
            <a:r>
              <a:rPr lang="it-IT" sz="4000" b="1" dirty="0">
                <a:solidFill>
                  <a:schemeClr val="bg1"/>
                </a:solidFill>
                <a:latin typeface="Gill Sans MT" panose="020B0502020104020203" pitchFamily="34" charset="0"/>
              </a:rPr>
              <a:t>diagnosi precoce</a:t>
            </a:r>
            <a:r>
              <a:rPr lang="it-IT" sz="4000" b="1" dirty="0">
                <a:solidFill>
                  <a:schemeClr val="bg1"/>
                </a:solidFill>
                <a:latin typeface="Gill Sans MT Pro Light" panose="020B0302020104020203" pitchFamily="34" charset="0"/>
              </a:rPr>
              <a:t> </a:t>
            </a:r>
            <a:r>
              <a:rPr lang="it-IT" sz="40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è essenziale per aumentare l'efficacia delle cure e le possibilità di </a:t>
            </a:r>
            <a:r>
              <a:rPr lang="it-IT" sz="4000" b="1" dirty="0">
                <a:solidFill>
                  <a:schemeClr val="bg1"/>
                </a:solidFill>
                <a:latin typeface="Gill Sans MT" panose="020B0502020104020203" pitchFamily="34" charset="0"/>
              </a:rPr>
              <a:t>guarigione</a:t>
            </a:r>
          </a:p>
        </p:txBody>
      </p:sp>
    </p:spTree>
    <p:extLst>
      <p:ext uri="{BB962C8B-B14F-4D97-AF65-F5344CB8AC3E}">
        <p14:creationId xmlns:p14="http://schemas.microsoft.com/office/powerpoint/2010/main" val="583492694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1DCC7D8-16D9-7C61-033E-7007E4B3A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grpSp>
        <p:nvGrpSpPr>
          <p:cNvPr id="6" name="Gruppo 5">
            <a:extLst>
              <a:ext uri="{FF2B5EF4-FFF2-40B4-BE49-F238E27FC236}">
                <a16:creationId xmlns:a16="http://schemas.microsoft.com/office/drawing/2014/main" id="{793F0B44-AAE4-113D-F336-00A590882659}"/>
              </a:ext>
            </a:extLst>
          </p:cNvPr>
          <p:cNvGrpSpPr/>
          <p:nvPr/>
        </p:nvGrpSpPr>
        <p:grpSpPr>
          <a:xfrm>
            <a:off x="0" y="8030"/>
            <a:ext cx="12191999" cy="2951111"/>
            <a:chOff x="0" y="8030"/>
            <a:chExt cx="12191999" cy="2951111"/>
          </a:xfrm>
        </p:grpSpPr>
        <p:pic>
          <p:nvPicPr>
            <p:cNvPr id="4" name="Elemento grafico 3">
              <a:extLst>
                <a:ext uri="{FF2B5EF4-FFF2-40B4-BE49-F238E27FC236}">
                  <a16:creationId xmlns:a16="http://schemas.microsoft.com/office/drawing/2014/main" id="{8BA3947D-B695-1BCC-43C0-6582C87A3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0" y="8030"/>
              <a:ext cx="12191999" cy="2256536"/>
            </a:xfrm>
            <a:prstGeom prst="rect">
              <a:avLst/>
            </a:prstGeom>
          </p:spPr>
        </p:pic>
        <p:pic>
          <p:nvPicPr>
            <p:cNvPr id="19" name="Elemento grafico 18">
              <a:extLst>
                <a:ext uri="{FF2B5EF4-FFF2-40B4-BE49-F238E27FC236}">
                  <a16:creationId xmlns:a16="http://schemas.microsoft.com/office/drawing/2014/main" id="{7B89791E-245F-F085-6DFA-2348D970E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665365" y="570271"/>
              <a:ext cx="7254550" cy="2388870"/>
            </a:xfrm>
            <a:prstGeom prst="rect">
              <a:avLst/>
            </a:prstGeom>
          </p:spPr>
        </p:pic>
      </p:grpSp>
      <p:sp>
        <p:nvSpPr>
          <p:cNvPr id="5" name="Titolo 1">
            <a:extLst>
              <a:ext uri="{FF2B5EF4-FFF2-40B4-BE49-F238E27FC236}">
                <a16:creationId xmlns:a16="http://schemas.microsoft.com/office/drawing/2014/main" id="{21D24EC3-24DE-DD16-0BEE-DE17FEAA2BEE}"/>
              </a:ext>
            </a:extLst>
          </p:cNvPr>
          <p:cNvSpPr txBox="1">
            <a:spLocks/>
          </p:cNvSpPr>
          <p:nvPr/>
        </p:nvSpPr>
        <p:spPr bwMode="auto">
          <a:xfrm>
            <a:off x="540774" y="3727177"/>
            <a:ext cx="11096386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36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Il Sistema Sanitario Regionale del Lazio offre, </a:t>
            </a:r>
            <a:r>
              <a:rPr lang="it-IT" sz="3600" b="1" dirty="0">
                <a:solidFill>
                  <a:schemeClr val="bg1"/>
                </a:solidFill>
                <a:latin typeface="Gill Sans MT" panose="020B0502020104020203" pitchFamily="34" charset="0"/>
              </a:rPr>
              <a:t>gratuitamente</a:t>
            </a:r>
            <a:r>
              <a:rPr lang="it-IT" sz="36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, test efficaci per identificare precocemente, contrastare e limitare le conseguenze di alcuni tipi di tumore attraverso </a:t>
            </a:r>
            <a:r>
              <a:rPr lang="it-IT" sz="3600" b="1" dirty="0">
                <a:solidFill>
                  <a:schemeClr val="bg1"/>
                </a:solidFill>
                <a:latin typeface="Gill Sans MT" panose="020B0502020104020203" pitchFamily="34" charset="0"/>
              </a:rPr>
              <a:t>3 programmi di screening</a:t>
            </a:r>
            <a:endParaRPr lang="it-IT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29312"/>
      </p:ext>
    </p:extLst>
  </p:cSld>
  <p:clrMapOvr>
    <a:masterClrMapping/>
  </p:clrMapOvr>
  <p:transition spd="slow" advClick="0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1DCC7D8-16D9-7C61-033E-7007E4B3A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BA3947D-B695-1BCC-43C0-6582C87A38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030"/>
            <a:ext cx="12191999" cy="2256536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800EBA11-F810-66D0-FE05-AA147E6B91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92163" y="285135"/>
            <a:ext cx="2659257" cy="2674197"/>
          </a:xfrm>
          <a:prstGeom prst="rect">
            <a:avLst/>
          </a:prstGeom>
        </p:spPr>
      </p:pic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7B89791E-245F-F085-6DFA-2348D970EE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65365" y="581846"/>
            <a:ext cx="7254550" cy="2388870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B1F37C1F-1E80-9C61-D45C-FE54912ED6FD}"/>
              </a:ext>
            </a:extLst>
          </p:cNvPr>
          <p:cNvGrpSpPr/>
          <p:nvPr/>
        </p:nvGrpSpPr>
        <p:grpSpPr>
          <a:xfrm>
            <a:off x="856525" y="3581523"/>
            <a:ext cx="10332530" cy="1494734"/>
            <a:chOff x="949125" y="3581523"/>
            <a:chExt cx="10332530" cy="1494734"/>
          </a:xfrm>
        </p:grpSpPr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AA5C370E-3B07-8952-4973-621074F54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561796" y="3581523"/>
              <a:ext cx="9138690" cy="1494734"/>
            </a:xfrm>
            <a:prstGeom prst="rect">
              <a:avLst/>
            </a:prstGeom>
          </p:spPr>
        </p:pic>
        <p:sp>
          <p:nvSpPr>
            <p:cNvPr id="22" name="Titolo 1">
              <a:extLst>
                <a:ext uri="{FF2B5EF4-FFF2-40B4-BE49-F238E27FC236}">
                  <a16:creationId xmlns:a16="http://schemas.microsoft.com/office/drawing/2014/main" id="{FF84C8ED-5CA6-FB7A-E4D7-05853365E0B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49125" y="3659401"/>
              <a:ext cx="10332530" cy="133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it-IT" sz="34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SCREENING</a:t>
              </a: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 PER LA PREVENZIONE DEL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it-IT" sz="34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TUMORE DEL COLLO DELL’UTERO</a:t>
              </a: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87424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1DCC7D8-16D9-7C61-033E-7007E4B3A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BA3947D-B695-1BCC-43C0-6582C87A38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030"/>
            <a:ext cx="12191999" cy="2256536"/>
          </a:xfrm>
          <a:prstGeom prst="rect">
            <a:avLst/>
          </a:prstGeom>
        </p:spPr>
      </p:pic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800EBA11-F810-66D0-FE05-AA147E6B91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92163" y="285135"/>
            <a:ext cx="2659257" cy="2674197"/>
          </a:xfrm>
          <a:prstGeom prst="rect">
            <a:avLst/>
          </a:prstGeom>
        </p:spPr>
      </p:pic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145EADC5-3FAC-EEA7-4274-B7C4D4064F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06982" y="295161"/>
            <a:ext cx="2659257" cy="2674197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7B89791E-245F-F085-6DFA-2348D970EE5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65365" y="581846"/>
            <a:ext cx="7254550" cy="2388870"/>
          </a:xfrm>
          <a:prstGeom prst="rect">
            <a:avLst/>
          </a:prstGeom>
        </p:spPr>
      </p:pic>
      <p:grpSp>
        <p:nvGrpSpPr>
          <p:cNvPr id="8" name="Gruppo 7">
            <a:extLst>
              <a:ext uri="{FF2B5EF4-FFF2-40B4-BE49-F238E27FC236}">
                <a16:creationId xmlns:a16="http://schemas.microsoft.com/office/drawing/2014/main" id="{A1F23D05-E092-7FF5-0C70-8A44A9887F15}"/>
              </a:ext>
            </a:extLst>
          </p:cNvPr>
          <p:cNvGrpSpPr/>
          <p:nvPr/>
        </p:nvGrpSpPr>
        <p:grpSpPr>
          <a:xfrm>
            <a:off x="856525" y="3574418"/>
            <a:ext cx="10332530" cy="1494734"/>
            <a:chOff x="949125" y="3574418"/>
            <a:chExt cx="10332530" cy="1494734"/>
          </a:xfrm>
        </p:grpSpPr>
        <p:pic>
          <p:nvPicPr>
            <p:cNvPr id="3" name="Elemento grafico 2">
              <a:extLst>
                <a:ext uri="{FF2B5EF4-FFF2-40B4-BE49-F238E27FC236}">
                  <a16:creationId xmlns:a16="http://schemas.microsoft.com/office/drawing/2014/main" id="{9069B833-EE30-60D3-5CB3-F284ABBE9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561796" y="3574418"/>
              <a:ext cx="9138690" cy="1494734"/>
            </a:xfrm>
            <a:prstGeom prst="rect">
              <a:avLst/>
            </a:prstGeom>
          </p:spPr>
        </p:pic>
        <p:sp>
          <p:nvSpPr>
            <p:cNvPr id="6" name="Titolo 1">
              <a:extLst>
                <a:ext uri="{FF2B5EF4-FFF2-40B4-BE49-F238E27FC236}">
                  <a16:creationId xmlns:a16="http://schemas.microsoft.com/office/drawing/2014/main" id="{D468082C-1B91-ED70-69E9-20D3E31580E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49125" y="3659401"/>
              <a:ext cx="10332530" cy="133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it-IT" sz="34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SCREENING</a:t>
              </a: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 PER LA DIAGNOSI PRECOCE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DEL </a:t>
              </a:r>
              <a:r>
                <a:rPr lang="it-IT" sz="34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TUMORE DELLA MAMMELLA</a:t>
              </a: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wipe dir="d"/>
      </p:transition>
    </mc:Choice>
    <mc:Fallback xmlns="">
      <p:transition spd="slow" advClick="0" advTm="3000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B1DCC7D8-16D9-7C61-033E-7007E4B3A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370" y="0"/>
            <a:ext cx="12214737" cy="6212005"/>
          </a:xfrm>
          <a:prstGeom prst="rect">
            <a:avLst/>
          </a:prstGeom>
        </p:spPr>
      </p:pic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BA3947D-B695-1BCC-43C0-6582C87A38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8030"/>
            <a:ext cx="12191999" cy="2256536"/>
          </a:xfrm>
          <a:prstGeom prst="rect">
            <a:avLst/>
          </a:prstGeom>
        </p:spPr>
      </p:pic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800EBA11-F810-66D0-FE05-AA147E6B91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92163" y="285135"/>
            <a:ext cx="2659257" cy="2674197"/>
          </a:xfrm>
          <a:prstGeom prst="rect">
            <a:avLst/>
          </a:prstGeom>
        </p:spPr>
      </p:pic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145EADC5-3FAC-EEA7-4274-B7C4D4064F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06982" y="295161"/>
            <a:ext cx="2659257" cy="267419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679CE898-D28E-AA43-93D4-0B57B18321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7177" y="295161"/>
            <a:ext cx="2659257" cy="2674197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7B89791E-245F-F085-6DFA-2348D970EE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65365" y="581846"/>
            <a:ext cx="7254550" cy="2388870"/>
          </a:xfrm>
          <a:prstGeom prst="rect">
            <a:avLst/>
          </a:prstGeom>
        </p:spPr>
      </p:pic>
      <p:grpSp>
        <p:nvGrpSpPr>
          <p:cNvPr id="12" name="Gruppo 11">
            <a:extLst>
              <a:ext uri="{FF2B5EF4-FFF2-40B4-BE49-F238E27FC236}">
                <a16:creationId xmlns:a16="http://schemas.microsoft.com/office/drawing/2014/main" id="{1EBB5A4B-1256-9FF4-126F-BE35AA16C7B7}"/>
              </a:ext>
            </a:extLst>
          </p:cNvPr>
          <p:cNvGrpSpPr/>
          <p:nvPr/>
        </p:nvGrpSpPr>
        <p:grpSpPr>
          <a:xfrm>
            <a:off x="856525" y="3581523"/>
            <a:ext cx="10332530" cy="1494734"/>
            <a:chOff x="949125" y="3581523"/>
            <a:chExt cx="10332530" cy="1494734"/>
          </a:xfrm>
        </p:grpSpPr>
        <p:pic>
          <p:nvPicPr>
            <p:cNvPr id="8" name="Elemento grafico 7">
              <a:extLst>
                <a:ext uri="{FF2B5EF4-FFF2-40B4-BE49-F238E27FC236}">
                  <a16:creationId xmlns:a16="http://schemas.microsoft.com/office/drawing/2014/main" id="{6E50E827-1521-76A2-BA36-6CA4BAAAE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561796" y="3581523"/>
              <a:ext cx="9138690" cy="1494734"/>
            </a:xfrm>
            <a:prstGeom prst="rect">
              <a:avLst/>
            </a:prstGeom>
          </p:spPr>
        </p:pic>
        <p:sp>
          <p:nvSpPr>
            <p:cNvPr id="10" name="Titolo 1">
              <a:extLst>
                <a:ext uri="{FF2B5EF4-FFF2-40B4-BE49-F238E27FC236}">
                  <a16:creationId xmlns:a16="http://schemas.microsoft.com/office/drawing/2014/main" id="{612E1A55-C47D-1234-5C8C-C714EB1F495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49125" y="3659401"/>
              <a:ext cx="10332530" cy="133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it-IT" sz="34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SCREENING</a:t>
              </a: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 PER LA PREVENZIONE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DEL </a:t>
              </a:r>
              <a:r>
                <a:rPr lang="it-IT" sz="34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TUMORE DEL COLON RETTO</a:t>
              </a:r>
              <a:r>
                <a:rPr lang="it-IT" sz="3400" dirty="0">
                  <a:solidFill>
                    <a:schemeClr val="bg1"/>
                  </a:solidFill>
                  <a:latin typeface="Gill Sans Nova Light" panose="020B0302020104020203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07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fade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2548C01F-8B13-88D0-60E4-705F1F68C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" y="0"/>
            <a:ext cx="12214736" cy="6308203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A6AD5864-39E1-3263-58DD-C52554E76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2714" y="2313139"/>
            <a:ext cx="3622875" cy="3334964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DD9F0BE1-5478-763F-5AC0-6D8D8E68B037}"/>
              </a:ext>
            </a:extLst>
          </p:cNvPr>
          <p:cNvSpPr txBox="1">
            <a:spLocks/>
          </p:cNvSpPr>
          <p:nvPr/>
        </p:nvSpPr>
        <p:spPr bwMode="auto">
          <a:xfrm>
            <a:off x="856525" y="575133"/>
            <a:ext cx="10332530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Gill Sans MT" panose="020B0502020104020203" pitchFamily="34" charset="0"/>
              </a:rPr>
              <a:t>SCREENING</a:t>
            </a: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 PER LA PREVENZIONE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DEL </a:t>
            </a:r>
            <a:r>
              <a:rPr lang="it-IT" b="1" dirty="0">
                <a:solidFill>
                  <a:schemeClr val="bg1"/>
                </a:solidFill>
                <a:latin typeface="Gill Sans MT" panose="020B0502020104020203" pitchFamily="34" charset="0"/>
              </a:rPr>
              <a:t>TUMORE DEL COLON RETTO</a:t>
            </a: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20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push dir="u"/>
      </p:transition>
    </mc:Choice>
    <mc:Fallback xmlns="">
      <p:transition spd="slow" advClick="0" advTm="3000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2548C01F-8B13-88D0-60E4-705F1F68C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" y="0"/>
            <a:ext cx="12214736" cy="6308203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DD9F0BE1-5478-763F-5AC0-6D8D8E68B037}"/>
              </a:ext>
            </a:extLst>
          </p:cNvPr>
          <p:cNvSpPr txBox="1">
            <a:spLocks/>
          </p:cNvSpPr>
          <p:nvPr/>
        </p:nvSpPr>
        <p:spPr bwMode="auto">
          <a:xfrm>
            <a:off x="856525" y="575133"/>
            <a:ext cx="10332530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Gill Sans MT" panose="020B0502020104020203" pitchFamily="34" charset="0"/>
              </a:rPr>
              <a:t>SCREENING</a:t>
            </a: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 PER LA PREVENZIONE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DEL </a:t>
            </a:r>
            <a:r>
              <a:rPr lang="it-IT" b="1" dirty="0">
                <a:solidFill>
                  <a:schemeClr val="bg1"/>
                </a:solidFill>
                <a:latin typeface="Gill Sans MT" panose="020B0502020104020203" pitchFamily="34" charset="0"/>
              </a:rPr>
              <a:t>TUMORE DEL COLON RETTO</a:t>
            </a: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0E08A8B-32F2-BC22-83C8-71F6B73AA778}"/>
              </a:ext>
            </a:extLst>
          </p:cNvPr>
          <p:cNvSpPr txBox="1">
            <a:spLocks/>
          </p:cNvSpPr>
          <p:nvPr/>
        </p:nvSpPr>
        <p:spPr bwMode="auto">
          <a:xfrm>
            <a:off x="383459" y="3372954"/>
            <a:ext cx="11198942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sz="38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Il programma di screening per il tumore del colon retto prevede un test per la ricerca del sangue occulto nelle feci </a:t>
            </a:r>
            <a:r>
              <a:rPr lang="it-IT" sz="3800" b="1" dirty="0">
                <a:solidFill>
                  <a:schemeClr val="bg1"/>
                </a:solidFill>
                <a:latin typeface="Gill Sans MT" panose="020B0502020104020203" pitchFamily="34" charset="0"/>
              </a:rPr>
              <a:t>ogni 2 ann</a:t>
            </a:r>
            <a:r>
              <a:rPr lang="it-IT" sz="3800" b="1" dirty="0">
                <a:solidFill>
                  <a:schemeClr val="bg1"/>
                </a:solidFill>
                <a:latin typeface="Gill Sans MT Pro Light" panose="020B0302020104020203" pitchFamily="34" charset="0"/>
              </a:rPr>
              <a:t>i</a:t>
            </a:r>
            <a:r>
              <a:rPr lang="it-IT" sz="38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, per </a:t>
            </a:r>
            <a:r>
              <a:rPr lang="it-IT" sz="3800" b="1" dirty="0">
                <a:solidFill>
                  <a:schemeClr val="bg1"/>
                </a:solidFill>
                <a:latin typeface="Gill Sans MT" panose="020B0502020104020203" pitchFamily="34" charset="0"/>
              </a:rPr>
              <a:t>uomini e donne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8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nella fascia d'età </a:t>
            </a:r>
            <a:r>
              <a:rPr lang="it-IT" sz="3800" b="1" dirty="0">
                <a:solidFill>
                  <a:schemeClr val="bg1"/>
                </a:solidFill>
                <a:latin typeface="Gill Sans MT" panose="020B0502020104020203" pitchFamily="34" charset="0"/>
              </a:rPr>
              <a:t>50-74 anni</a:t>
            </a:r>
          </a:p>
        </p:txBody>
      </p:sp>
    </p:spTree>
    <p:extLst>
      <p:ext uri="{BB962C8B-B14F-4D97-AF65-F5344CB8AC3E}">
        <p14:creationId xmlns:p14="http://schemas.microsoft.com/office/powerpoint/2010/main" val="392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fade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2548C01F-8B13-88D0-60E4-705F1F68C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" y="0"/>
            <a:ext cx="12214736" cy="6308203"/>
          </a:xfrm>
          <a:prstGeom prst="rect">
            <a:avLst/>
          </a:prstGeom>
        </p:spPr>
      </p:pic>
      <p:grpSp>
        <p:nvGrpSpPr>
          <p:cNvPr id="8" name="Gruppo 7">
            <a:extLst>
              <a:ext uri="{FF2B5EF4-FFF2-40B4-BE49-F238E27FC236}">
                <a16:creationId xmlns:a16="http://schemas.microsoft.com/office/drawing/2014/main" id="{BB8DCC12-8FC2-6106-6D34-9FE88011733A}"/>
              </a:ext>
            </a:extLst>
          </p:cNvPr>
          <p:cNvGrpSpPr/>
          <p:nvPr/>
        </p:nvGrpSpPr>
        <p:grpSpPr>
          <a:xfrm>
            <a:off x="0" y="4599931"/>
            <a:ext cx="12223032" cy="1612075"/>
            <a:chOff x="-2" y="4599931"/>
            <a:chExt cx="12223034" cy="1612075"/>
          </a:xfrm>
        </p:grpSpPr>
        <p:pic>
          <p:nvPicPr>
            <p:cNvPr id="5" name="Elemento grafico 4">
              <a:extLst>
                <a:ext uri="{FF2B5EF4-FFF2-40B4-BE49-F238E27FC236}">
                  <a16:creationId xmlns:a16="http://schemas.microsoft.com/office/drawing/2014/main" id="{D6715C5F-9C1D-F09C-7A50-561FE7764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" y="4599931"/>
              <a:ext cx="12223034" cy="1612075"/>
            </a:xfrm>
            <a:prstGeom prst="rect">
              <a:avLst/>
            </a:prstGeom>
          </p:spPr>
        </p:pic>
        <p:sp>
          <p:nvSpPr>
            <p:cNvPr id="3" name="Titolo 1">
              <a:extLst>
                <a:ext uri="{FF2B5EF4-FFF2-40B4-BE49-F238E27FC236}">
                  <a16:creationId xmlns:a16="http://schemas.microsoft.com/office/drawing/2014/main" id="{758CD411-4073-8656-0B54-1FE81130D66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16198" y="4667014"/>
              <a:ext cx="11248103" cy="1338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auto">
                <a:lnSpc>
                  <a:spcPts val="4100"/>
                </a:lnSpc>
                <a:spcAft>
                  <a:spcPts val="0"/>
                </a:spcAft>
                <a:defRPr/>
              </a:pPr>
              <a:r>
                <a:rPr lang="it-IT" sz="36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Screening Oncologici Prenota Smart</a:t>
              </a:r>
              <a:r>
                <a:rPr lang="it-IT" sz="3600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 </a:t>
              </a:r>
              <a:endParaRPr lang="it-IT" sz="3600" b="1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</p:txBody>
        </p:sp>
      </p:grp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6E77049A-D2A1-D7F5-2F11-205B9C2053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3" y="6066600"/>
            <a:ext cx="12214737" cy="813468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DD9F0BE1-5478-763F-5AC0-6D8D8E68B037}"/>
              </a:ext>
            </a:extLst>
          </p:cNvPr>
          <p:cNvSpPr txBox="1">
            <a:spLocks/>
          </p:cNvSpPr>
          <p:nvPr/>
        </p:nvSpPr>
        <p:spPr bwMode="auto">
          <a:xfrm>
            <a:off x="856525" y="575133"/>
            <a:ext cx="10332530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  <a:latin typeface="Gill Sans MT" panose="020B0502020104020203" pitchFamily="34" charset="0"/>
              </a:rPr>
              <a:t>SCREENING</a:t>
            </a: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 PER LA PREVENZIONE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DEL </a:t>
            </a:r>
            <a:r>
              <a:rPr lang="it-IT" b="1" dirty="0">
                <a:solidFill>
                  <a:schemeClr val="bg1"/>
                </a:solidFill>
                <a:latin typeface="Gill Sans MT" panose="020B0502020104020203" pitchFamily="34" charset="0"/>
              </a:rPr>
              <a:t>TUMORE DEL COLON RETTO</a:t>
            </a:r>
            <a:r>
              <a:rPr lang="it-IT" dirty="0">
                <a:solidFill>
                  <a:schemeClr val="bg1"/>
                </a:solidFill>
                <a:latin typeface="Gill Sans Nova Light" panose="020B0302020104020203" pitchFamily="34" charset="0"/>
              </a:rPr>
              <a:t>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0E08A8B-32F2-BC22-83C8-71F6B73AA778}"/>
              </a:ext>
            </a:extLst>
          </p:cNvPr>
          <p:cNvSpPr txBox="1">
            <a:spLocks/>
          </p:cNvSpPr>
          <p:nvPr/>
        </p:nvSpPr>
        <p:spPr bwMode="auto">
          <a:xfrm>
            <a:off x="580102" y="2685820"/>
            <a:ext cx="11041625" cy="133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lnSpc>
                <a:spcPts val="4100"/>
              </a:lnSpc>
              <a:spcAft>
                <a:spcPts val="0"/>
              </a:spcAft>
              <a:defRPr/>
            </a:pPr>
            <a:r>
              <a:rPr lang="it-IT" sz="36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Se non hai mai ricevuto una </a:t>
            </a:r>
            <a:r>
              <a:rPr lang="it-IT" sz="3600" b="1" dirty="0">
                <a:solidFill>
                  <a:schemeClr val="bg1"/>
                </a:solidFill>
                <a:latin typeface="Gill Sans MT" panose="020B0502020104020203" pitchFamily="34" charset="0"/>
              </a:rPr>
              <a:t>lettera d'invito</a:t>
            </a:r>
            <a:r>
              <a:rPr lang="it-IT" sz="3600" b="1" dirty="0">
                <a:solidFill>
                  <a:schemeClr val="bg1"/>
                </a:solidFill>
                <a:latin typeface="Gill Sans MT Pro Light" panose="020B0302020104020203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dalla tua ASL o non hai mai aderito al programma puoi telefonare al </a:t>
            </a:r>
            <a:r>
              <a:rPr lang="it-IT" sz="3600" b="1" dirty="0">
                <a:solidFill>
                  <a:schemeClr val="bg1"/>
                </a:solidFill>
                <a:latin typeface="Gill Sans MT" panose="020B0502020104020203" pitchFamily="34" charset="0"/>
              </a:rPr>
              <a:t>Numero Verde della tua ASL</a:t>
            </a:r>
            <a:r>
              <a:rPr lang="it-IT" sz="3600" b="1" dirty="0">
                <a:solidFill>
                  <a:schemeClr val="bg1"/>
                </a:solidFill>
                <a:latin typeface="Gill Sans MT Pro Light" panose="020B0302020104020203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Gill Sans MT Pro Light" panose="020B0302020104020203" pitchFamily="34" charset="0"/>
              </a:rPr>
              <a:t>per concordare un appuntamento o utilizzare il sistema di prenotazione online</a:t>
            </a:r>
            <a:endParaRPr lang="it-IT" sz="3600" b="1" dirty="0">
              <a:solidFill>
                <a:schemeClr val="bg1"/>
              </a:solidFill>
              <a:latin typeface="Gill Sans MT Pro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4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215</Words>
  <Application>Microsoft Office PowerPoint</Application>
  <PresentationFormat>Widescreen</PresentationFormat>
  <Paragraphs>33</Paragraphs>
  <Slides>11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Gill Sans MT Pro Light</vt:lpstr>
      <vt:lpstr>Gill Sans Nova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Marinacci</dc:creator>
  <cp:lastModifiedBy>Barbara De Masi</cp:lastModifiedBy>
  <cp:revision>137</cp:revision>
  <dcterms:created xsi:type="dcterms:W3CDTF">2020-05-07T16:46:01Z</dcterms:created>
  <dcterms:modified xsi:type="dcterms:W3CDTF">2023-02-17T11:06:58Z</dcterms:modified>
</cp:coreProperties>
</file>